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2000"/>
  <p:notesSz cx="6858000" cy="9144000"/>
  <p:embeddedFontLst>
    <p:embeddedFont>
      <p:font typeface="Marcellus"/>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23" roundtripDataSignature="AMtx7mivyyYBsII4JQoL7yvTJfSz4oq5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C7F0DF-E063-408D-A98F-00D54383DA07}">
  <a:tblStyle styleId="{28C7F0DF-E063-408D-A98F-00D54383DA0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61F258E-1FF7-47F0-BFBC-480AC7116275}"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Marcellus-regular.fnt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2f46d97168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g32f46d97168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2f46d97168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g32f46d97168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2f46d97168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32f46d97168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31501c074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g331501c074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314ebcdd83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g3314ebcdd83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2f46d9716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32f46d9716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1908f964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331908f9646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317c59f12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g3317c59f122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17c59f12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g3317c59f12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f46d97168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32f46d97168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79427fd9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3379427fd9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p:nvPr>
            <p:ph idx="2" type="pic"/>
          </p:nvPr>
        </p:nvSpPr>
        <p:spPr>
          <a:xfrm>
            <a:off x="5183188" y="987425"/>
            <a:ext cx="6172200" cy="4873625"/>
          </a:xfrm>
          <a:prstGeom prst="rect">
            <a:avLst/>
          </a:prstGeom>
          <a:noFill/>
          <a:ln>
            <a:noFill/>
          </a:ln>
        </p:spPr>
      </p:sp>
      <p:sp>
        <p:nvSpPr>
          <p:cNvPr id="64" name="Google Shape;64;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hyperlink" Target="http://data.gov.in" TargetMode="External"/><Relationship Id="rId7"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 Id="rId11" Type="http://schemas.openxmlformats.org/officeDocument/2006/relationships/image" Target="../media/image19.png"/><Relationship Id="rId10" Type="http://schemas.openxmlformats.org/officeDocument/2006/relationships/image" Target="../media/image20.png"/><Relationship Id="rId12" Type="http://schemas.openxmlformats.org/officeDocument/2006/relationships/image" Target="../media/image18.png"/><Relationship Id="rId9"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13.jpg"/><Relationship Id="rId7" Type="http://schemas.openxmlformats.org/officeDocument/2006/relationships/image" Target="../media/image16.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3.jp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picture containing drawing&#10;&#10;Description automatically generated" id="84" name="Google Shape;84;p1"/>
          <p:cNvPicPr preferRelativeResize="0"/>
          <p:nvPr/>
        </p:nvPicPr>
        <p:blipFill rotWithShape="1">
          <a:blip r:embed="rId3">
            <a:alphaModFix/>
          </a:blip>
          <a:srcRect b="0" l="0" r="0" t="0"/>
          <a:stretch/>
        </p:blipFill>
        <p:spPr>
          <a:xfrm>
            <a:off x="777240" y="5828983"/>
            <a:ext cx="2655568" cy="663892"/>
          </a:xfrm>
          <a:prstGeom prst="rect">
            <a:avLst/>
          </a:prstGeom>
          <a:noFill/>
          <a:ln>
            <a:noFill/>
          </a:ln>
        </p:spPr>
      </p:pic>
      <p:sp>
        <p:nvSpPr>
          <p:cNvPr id="85" name="Google Shape;85;p1"/>
          <p:cNvSpPr txBox="1"/>
          <p:nvPr>
            <p:ph type="title"/>
          </p:nvPr>
        </p:nvSpPr>
        <p:spPr>
          <a:xfrm>
            <a:off x="777250" y="307025"/>
            <a:ext cx="11414700" cy="146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4400"/>
              <a:buFont typeface="Marcellus"/>
              <a:buNone/>
            </a:pPr>
            <a:r>
              <a:rPr lang="en-US">
                <a:solidFill>
                  <a:srgbClr val="C00000"/>
                </a:solidFill>
                <a:latin typeface="Marcellus"/>
                <a:ea typeface="Marcellus"/>
                <a:cs typeface="Marcellus"/>
                <a:sym typeface="Marcellus"/>
              </a:rPr>
              <a:t>Generating VR visualisation from textual description of numerical data</a:t>
            </a:r>
            <a:endParaRPr>
              <a:latin typeface="Marcellus"/>
              <a:ea typeface="Marcellus"/>
              <a:cs typeface="Marcellus"/>
              <a:sym typeface="Marcellus"/>
            </a:endParaRPr>
          </a:p>
        </p:txBody>
      </p:sp>
      <p:sp>
        <p:nvSpPr>
          <p:cNvPr id="86" name="Google Shape;86;p1"/>
          <p:cNvSpPr txBox="1"/>
          <p:nvPr>
            <p:ph idx="1" type="body"/>
          </p:nvPr>
        </p:nvSpPr>
        <p:spPr>
          <a:xfrm>
            <a:off x="3408450" y="1971300"/>
            <a:ext cx="64419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SzPts val="1800"/>
              <a:buNone/>
            </a:pPr>
            <a:r>
              <a:rPr b="1" lang="en-US">
                <a:solidFill>
                  <a:srgbClr val="262626"/>
                </a:solidFill>
                <a:latin typeface="Marcellus"/>
                <a:ea typeface="Marcellus"/>
                <a:cs typeface="Marcellus"/>
                <a:sym typeface="Marcellus"/>
              </a:rPr>
              <a:t>Group ID:</a:t>
            </a:r>
            <a:r>
              <a:rPr lang="en-US">
                <a:solidFill>
                  <a:srgbClr val="262626"/>
                </a:solidFill>
                <a:latin typeface="Marcellus"/>
                <a:ea typeface="Marcellus"/>
                <a:cs typeface="Marcellus"/>
                <a:sym typeface="Marcellus"/>
              </a:rPr>
              <a:t> 7</a:t>
            </a:r>
            <a:endParaRPr>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a:solidFill>
                  <a:srgbClr val="262626"/>
                </a:solidFill>
                <a:latin typeface="Marcellus"/>
                <a:ea typeface="Marcellus"/>
                <a:cs typeface="Marcellus"/>
                <a:sym typeface="Marcellus"/>
              </a:rPr>
              <a:t>Group Members:</a:t>
            </a:r>
            <a:endParaRPr b="1">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Prachi Gandhi - 16010422233</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Chandana Galgali - 16010422234</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Mahek Thakkar - 16010422235</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Harsh Singwi - 16010422241</a:t>
            </a:r>
            <a:endParaRPr>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a:solidFill>
                  <a:srgbClr val="262626"/>
                </a:solidFill>
                <a:latin typeface="Marcellus"/>
                <a:ea typeface="Marcellus"/>
                <a:cs typeface="Marcellus"/>
                <a:sym typeface="Marcellus"/>
              </a:rPr>
              <a:t>Guide Details:</a:t>
            </a:r>
            <a:endParaRPr b="1">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lang="en-US">
                <a:solidFill>
                  <a:srgbClr val="262626"/>
                </a:solidFill>
                <a:latin typeface="Marcellus"/>
                <a:ea typeface="Marcellus"/>
                <a:cs typeface="Marcellus"/>
                <a:sym typeface="Marcellus"/>
              </a:rPr>
              <a:t>Name: Avani Sakhapara</a:t>
            </a:r>
            <a:endParaRPr>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SzPts val="1800"/>
              <a:buNone/>
            </a:pPr>
            <a:r>
              <a:rPr lang="en-US">
                <a:solidFill>
                  <a:srgbClr val="262626"/>
                </a:solidFill>
                <a:latin typeface="Marcellus"/>
                <a:ea typeface="Marcellus"/>
                <a:cs typeface="Marcellus"/>
                <a:sym typeface="Marcellus"/>
              </a:rPr>
              <a:t>Department: Information Technology</a:t>
            </a:r>
            <a:endParaRPr>
              <a:solidFill>
                <a:srgbClr val="262626"/>
              </a:solidFill>
              <a:latin typeface="Marcellus"/>
              <a:ea typeface="Marcellus"/>
              <a:cs typeface="Marcellus"/>
              <a:sym typeface="Marcellus"/>
            </a:endParaRPr>
          </a:p>
        </p:txBody>
      </p:sp>
      <p:pic>
        <p:nvPicPr>
          <p:cNvPr id="87" name="Google Shape;87;p1"/>
          <p:cNvPicPr preferRelativeResize="0"/>
          <p:nvPr/>
        </p:nvPicPr>
        <p:blipFill rotWithShape="1">
          <a:blip r:embed="rId4">
            <a:alphaModFix/>
          </a:blip>
          <a:srcRect b="0" l="0" r="0" t="0"/>
          <a:stretch/>
        </p:blipFill>
        <p:spPr>
          <a:xfrm>
            <a:off x="605" y="2219"/>
            <a:ext cx="566958" cy="6855781"/>
          </a:xfrm>
          <a:prstGeom prst="rect">
            <a:avLst/>
          </a:prstGeom>
          <a:noFill/>
          <a:ln>
            <a:noFill/>
          </a:ln>
        </p:spPr>
      </p:pic>
      <p:pic>
        <p:nvPicPr>
          <p:cNvPr id="88" name="Google Shape;88;p1"/>
          <p:cNvPicPr preferRelativeResize="0"/>
          <p:nvPr/>
        </p:nvPicPr>
        <p:blipFill rotWithShape="1">
          <a:blip r:embed="rId5">
            <a:alphaModFix/>
          </a:blip>
          <a:srcRect b="0" l="0" r="0" t="0"/>
          <a:stretch/>
        </p:blipFill>
        <p:spPr>
          <a:xfrm>
            <a:off x="567563" y="0"/>
            <a:ext cx="209677" cy="5440679"/>
          </a:xfrm>
          <a:prstGeom prst="rect">
            <a:avLst/>
          </a:prstGeom>
          <a:noFill/>
          <a:ln>
            <a:noFill/>
          </a:ln>
        </p:spPr>
      </p:pic>
      <p:pic>
        <p:nvPicPr>
          <p:cNvPr descr="A close up of a sign&#10;&#10;Description automatically generated" id="89" name="Google Shape;89;p1"/>
          <p:cNvPicPr preferRelativeResize="0"/>
          <p:nvPr/>
        </p:nvPicPr>
        <p:blipFill rotWithShape="1">
          <a:blip r:embed="rId6">
            <a:alphaModFix/>
          </a:blip>
          <a:srcRect b="0" l="0" r="0" t="0"/>
          <a:stretch/>
        </p:blipFill>
        <p:spPr>
          <a:xfrm>
            <a:off x="10835239" y="5830821"/>
            <a:ext cx="868683" cy="647487"/>
          </a:xfrm>
          <a:prstGeom prst="rect">
            <a:avLst/>
          </a:prstGeom>
          <a:noFill/>
          <a:ln>
            <a:noFill/>
          </a:ln>
        </p:spPr>
      </p:pic>
      <p:sp>
        <p:nvSpPr>
          <p:cNvPr id="90" name="Google Shape;90;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2f46d97168_0_141"/>
          <p:cNvSpPr txBox="1"/>
          <p:nvPr>
            <p:ph type="title"/>
          </p:nvPr>
        </p:nvSpPr>
        <p:spPr>
          <a:xfrm>
            <a:off x="0" y="0"/>
            <a:ext cx="11040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Scope - Non-Functional Requirements</a:t>
            </a:r>
            <a:endParaRPr sz="3600">
              <a:solidFill>
                <a:srgbClr val="C00000"/>
              </a:solidFill>
              <a:latin typeface="Marcellus"/>
              <a:ea typeface="Marcellus"/>
              <a:cs typeface="Marcellus"/>
              <a:sym typeface="Marcellus"/>
            </a:endParaRPr>
          </a:p>
        </p:txBody>
      </p:sp>
      <p:sp>
        <p:nvSpPr>
          <p:cNvPr id="198" name="Google Shape;198;g32f46d97168_0_141"/>
          <p:cNvSpPr txBox="1"/>
          <p:nvPr>
            <p:ph idx="1" type="body"/>
          </p:nvPr>
        </p:nvSpPr>
        <p:spPr>
          <a:xfrm>
            <a:off x="476975" y="1489125"/>
            <a:ext cx="10051500" cy="31635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SzPts val="1800"/>
              <a:buNone/>
            </a:pPr>
            <a:r>
              <a:rPr b="1" lang="en-US">
                <a:solidFill>
                  <a:srgbClr val="262626"/>
                </a:solidFill>
                <a:latin typeface="Marcellus"/>
                <a:ea typeface="Marcellus"/>
                <a:cs typeface="Marcellus"/>
                <a:sym typeface="Marcellus"/>
              </a:rPr>
              <a:t>Response Time:</a:t>
            </a:r>
            <a:endParaRPr b="1">
              <a:solidFill>
                <a:srgbClr val="262626"/>
              </a:solidFill>
              <a:latin typeface="Marcellus"/>
              <a:ea typeface="Marcellus"/>
              <a:cs typeface="Marcellus"/>
              <a:sym typeface="Marcellus"/>
            </a:endParaRPr>
          </a:p>
          <a:p>
            <a:pPr indent="-406400" lvl="0" marL="914400" rtl="0" algn="just">
              <a:lnSpc>
                <a:spcPct val="115000"/>
              </a:lnSpc>
              <a:spcBef>
                <a:spcPts val="0"/>
              </a:spcBef>
              <a:spcAft>
                <a:spcPts val="0"/>
              </a:spcAft>
              <a:buClr>
                <a:srgbClr val="262626"/>
              </a:buClr>
              <a:buSzPts val="2800"/>
              <a:buFont typeface="Marcellus"/>
              <a:buChar char="•"/>
            </a:pPr>
            <a:r>
              <a:rPr lang="en-US">
                <a:solidFill>
                  <a:srgbClr val="262626"/>
                </a:solidFill>
                <a:latin typeface="Marcellus"/>
                <a:ea typeface="Marcellus"/>
                <a:cs typeface="Marcellus"/>
                <a:sym typeface="Marcellus"/>
              </a:rPr>
              <a:t>To convert inputted numerical data description to VR visualisation</a:t>
            </a:r>
            <a:endParaRPr>
              <a:solidFill>
                <a:srgbClr val="262626"/>
              </a:solidFill>
              <a:latin typeface="Marcellus"/>
              <a:ea typeface="Marcellus"/>
              <a:cs typeface="Marcellus"/>
              <a:sym typeface="Marcellus"/>
            </a:endParaRPr>
          </a:p>
          <a:p>
            <a:pPr indent="0" lvl="0" marL="914400" rtl="0" algn="just">
              <a:lnSpc>
                <a:spcPct val="115000"/>
              </a:lnSpc>
              <a:spcBef>
                <a:spcPts val="0"/>
              </a:spcBef>
              <a:spcAft>
                <a:spcPts val="0"/>
              </a:spcAft>
              <a:buSzPts val="1800"/>
              <a:buNone/>
            </a:pPr>
            <a:r>
              <a:t/>
            </a:r>
            <a:endParaRPr>
              <a:solidFill>
                <a:srgbClr val="262626"/>
              </a:solidFill>
              <a:latin typeface="Marcellus"/>
              <a:ea typeface="Marcellus"/>
              <a:cs typeface="Marcellus"/>
              <a:sym typeface="Marcellus"/>
            </a:endParaRPr>
          </a:p>
          <a:p>
            <a:pPr indent="0" lvl="0" marL="0" rtl="0" algn="just">
              <a:lnSpc>
                <a:spcPct val="115000"/>
              </a:lnSpc>
              <a:spcBef>
                <a:spcPts val="1000"/>
              </a:spcBef>
              <a:spcAft>
                <a:spcPts val="0"/>
              </a:spcAft>
              <a:buSzPts val="1800"/>
              <a:buNone/>
            </a:pPr>
            <a:r>
              <a:rPr b="1" lang="en-US">
                <a:solidFill>
                  <a:srgbClr val="262626"/>
                </a:solidFill>
                <a:latin typeface="Marcellus"/>
                <a:ea typeface="Marcellus"/>
                <a:cs typeface="Marcellus"/>
                <a:sym typeface="Marcellus"/>
              </a:rPr>
              <a:t>Accuracy:</a:t>
            </a:r>
            <a:endParaRPr b="1">
              <a:solidFill>
                <a:srgbClr val="262626"/>
              </a:solidFill>
              <a:latin typeface="Marcellus"/>
              <a:ea typeface="Marcellus"/>
              <a:cs typeface="Marcellus"/>
              <a:sym typeface="Marcellus"/>
            </a:endParaRPr>
          </a:p>
          <a:p>
            <a:pPr indent="-406400" lvl="0" marL="914400" rtl="0" algn="just">
              <a:lnSpc>
                <a:spcPct val="115000"/>
              </a:lnSpc>
              <a:spcBef>
                <a:spcPts val="0"/>
              </a:spcBef>
              <a:spcAft>
                <a:spcPts val="0"/>
              </a:spcAft>
              <a:buClr>
                <a:srgbClr val="262626"/>
              </a:buClr>
              <a:buSzPts val="2800"/>
              <a:buFont typeface="Marcellus"/>
              <a:buChar char="•"/>
            </a:pPr>
            <a:r>
              <a:rPr lang="en-US">
                <a:solidFill>
                  <a:srgbClr val="262626"/>
                </a:solidFill>
                <a:latin typeface="Marcellus"/>
                <a:ea typeface="Marcellus"/>
                <a:cs typeface="Marcellus"/>
                <a:sym typeface="Marcellus"/>
              </a:rPr>
              <a:t>RAG model</a:t>
            </a:r>
            <a:endParaRPr>
              <a:solidFill>
                <a:srgbClr val="262626"/>
              </a:solidFill>
              <a:latin typeface="Marcellus"/>
              <a:ea typeface="Marcellus"/>
              <a:cs typeface="Marcellus"/>
              <a:sym typeface="Marcellus"/>
            </a:endParaRPr>
          </a:p>
        </p:txBody>
      </p:sp>
      <p:pic>
        <p:nvPicPr>
          <p:cNvPr id="199" name="Google Shape;199;g32f46d97168_0_141"/>
          <p:cNvPicPr preferRelativeResize="0"/>
          <p:nvPr/>
        </p:nvPicPr>
        <p:blipFill rotWithShape="1">
          <a:blip r:embed="rId3">
            <a:alphaModFix/>
          </a:blip>
          <a:srcRect b="0" l="0" r="0" t="0"/>
          <a:stretch/>
        </p:blipFill>
        <p:spPr>
          <a:xfrm>
            <a:off x="11040979" y="0"/>
            <a:ext cx="1151021" cy="6855782"/>
          </a:xfrm>
          <a:prstGeom prst="rect">
            <a:avLst/>
          </a:prstGeom>
          <a:noFill/>
          <a:ln>
            <a:noFill/>
          </a:ln>
        </p:spPr>
      </p:pic>
      <p:pic>
        <p:nvPicPr>
          <p:cNvPr id="200" name="Google Shape;200;g32f46d97168_0_141"/>
          <p:cNvPicPr preferRelativeResize="0"/>
          <p:nvPr/>
        </p:nvPicPr>
        <p:blipFill rotWithShape="1">
          <a:blip r:embed="rId4">
            <a:alphaModFix/>
          </a:blip>
          <a:srcRect b="0" l="0" r="0" t="0"/>
          <a:stretch/>
        </p:blipFill>
        <p:spPr>
          <a:xfrm>
            <a:off x="8153400" y="5696667"/>
            <a:ext cx="525379" cy="1159115"/>
          </a:xfrm>
          <a:prstGeom prst="rect">
            <a:avLst/>
          </a:prstGeom>
          <a:noFill/>
          <a:ln>
            <a:noFill/>
          </a:ln>
        </p:spPr>
      </p:pic>
      <p:pic>
        <p:nvPicPr>
          <p:cNvPr descr="A close up of a sign&#10;&#10;Description automatically generated" id="201" name="Google Shape;201;g32f46d97168_0_141"/>
          <p:cNvPicPr preferRelativeResize="0"/>
          <p:nvPr/>
        </p:nvPicPr>
        <p:blipFill rotWithShape="1">
          <a:blip r:embed="rId5">
            <a:alphaModFix/>
          </a:blip>
          <a:srcRect b="0" l="0" r="0" t="0"/>
          <a:stretch/>
        </p:blipFill>
        <p:spPr>
          <a:xfrm>
            <a:off x="2829029" y="6000216"/>
            <a:ext cx="868683" cy="647487"/>
          </a:xfrm>
          <a:prstGeom prst="rect">
            <a:avLst/>
          </a:prstGeom>
          <a:noFill/>
          <a:ln>
            <a:noFill/>
          </a:ln>
        </p:spPr>
      </p:pic>
      <p:pic>
        <p:nvPicPr>
          <p:cNvPr id="202" name="Google Shape;202;g32f46d97168_0_141"/>
          <p:cNvPicPr preferRelativeResize="0"/>
          <p:nvPr/>
        </p:nvPicPr>
        <p:blipFill rotWithShape="1">
          <a:blip r:embed="rId6">
            <a:alphaModFix/>
          </a:blip>
          <a:srcRect b="0" l="0" r="0" t="0"/>
          <a:stretch/>
        </p:blipFill>
        <p:spPr>
          <a:xfrm rot="5400000">
            <a:off x="9288343" y="5088647"/>
            <a:ext cx="1159114" cy="2378242"/>
          </a:xfrm>
          <a:prstGeom prst="rect">
            <a:avLst/>
          </a:prstGeom>
          <a:noFill/>
          <a:ln>
            <a:noFill/>
          </a:ln>
        </p:spPr>
      </p:pic>
      <p:pic>
        <p:nvPicPr>
          <p:cNvPr descr="A picture containing drawing&#10;&#10;Description automatically generated" id="203" name="Google Shape;203;g32f46d97168_0_141"/>
          <p:cNvPicPr preferRelativeResize="0"/>
          <p:nvPr/>
        </p:nvPicPr>
        <p:blipFill rotWithShape="1">
          <a:blip r:embed="rId7">
            <a:alphaModFix/>
          </a:blip>
          <a:srcRect b="0" l="0" r="0" t="0"/>
          <a:stretch/>
        </p:blipFill>
        <p:spPr>
          <a:xfrm>
            <a:off x="151602" y="6000216"/>
            <a:ext cx="2656122" cy="664030"/>
          </a:xfrm>
          <a:prstGeom prst="rect">
            <a:avLst/>
          </a:prstGeom>
          <a:noFill/>
          <a:ln>
            <a:noFill/>
          </a:ln>
        </p:spPr>
      </p:pic>
      <p:sp>
        <p:nvSpPr>
          <p:cNvPr id="204" name="Google Shape;204;g32f46d97168_0_1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
          <p:cNvSpPr txBox="1"/>
          <p:nvPr>
            <p:ph type="title"/>
          </p:nvPr>
        </p:nvSpPr>
        <p:spPr>
          <a:xfrm>
            <a:off x="0" y="0"/>
            <a:ext cx="12192000" cy="1211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Data Set Description</a:t>
            </a:r>
            <a:endParaRPr sz="3600"/>
          </a:p>
        </p:txBody>
      </p:sp>
      <p:pic>
        <p:nvPicPr>
          <p:cNvPr id="210" name="Google Shape;210;p4"/>
          <p:cNvPicPr preferRelativeResize="0"/>
          <p:nvPr/>
        </p:nvPicPr>
        <p:blipFill rotWithShape="1">
          <a:blip r:embed="rId3">
            <a:alphaModFix/>
          </a:blip>
          <a:srcRect b="0" l="0" r="0" t="0"/>
          <a:stretch/>
        </p:blipFill>
        <p:spPr>
          <a:xfrm rot="5400000">
            <a:off x="5880674" y="567534"/>
            <a:ext cx="385984" cy="12236665"/>
          </a:xfrm>
          <a:prstGeom prst="rect">
            <a:avLst/>
          </a:prstGeom>
          <a:noFill/>
          <a:ln>
            <a:noFill/>
          </a:ln>
        </p:spPr>
      </p:pic>
      <p:pic>
        <p:nvPicPr>
          <p:cNvPr id="211" name="Google Shape;211;p4"/>
          <p:cNvPicPr preferRelativeResize="0"/>
          <p:nvPr/>
        </p:nvPicPr>
        <p:blipFill rotWithShape="1">
          <a:blip r:embed="rId4">
            <a:alphaModFix/>
          </a:blip>
          <a:srcRect b="0" l="0" r="0" t="0"/>
          <a:stretch/>
        </p:blipFill>
        <p:spPr>
          <a:xfrm rot="5400000">
            <a:off x="4533653" y="1754134"/>
            <a:ext cx="176409" cy="9333048"/>
          </a:xfrm>
          <a:prstGeom prst="rect">
            <a:avLst/>
          </a:prstGeom>
          <a:noFill/>
          <a:ln>
            <a:noFill/>
          </a:ln>
        </p:spPr>
      </p:pic>
      <p:pic>
        <p:nvPicPr>
          <p:cNvPr descr="A close up of a sign&#10;&#10;Description automatically generated" id="212" name="Google Shape;212;p4"/>
          <p:cNvPicPr preferRelativeResize="0"/>
          <p:nvPr>
            <p:ph idx="1" type="body"/>
          </p:nvPr>
        </p:nvPicPr>
        <p:blipFill rotWithShape="1">
          <a:blip r:embed="rId5">
            <a:alphaModFix/>
          </a:blip>
          <a:srcRect b="0" l="0" r="0" t="0"/>
          <a:stretch/>
        </p:blipFill>
        <p:spPr>
          <a:xfrm>
            <a:off x="10828421" y="5610533"/>
            <a:ext cx="968545" cy="721920"/>
          </a:xfrm>
          <a:prstGeom prst="rect">
            <a:avLst/>
          </a:prstGeom>
          <a:noFill/>
          <a:ln>
            <a:noFill/>
          </a:ln>
        </p:spPr>
      </p:pic>
      <p:sp>
        <p:nvSpPr>
          <p:cNvPr id="213" name="Google Shape;213;p4"/>
          <p:cNvSpPr txBox="1"/>
          <p:nvPr/>
        </p:nvSpPr>
        <p:spPr>
          <a:xfrm>
            <a:off x="0" y="906750"/>
            <a:ext cx="12192000" cy="4487100"/>
          </a:xfrm>
          <a:prstGeom prst="rect">
            <a:avLst/>
          </a:prstGeom>
          <a:noFill/>
          <a:ln>
            <a:noFill/>
          </a:ln>
        </p:spPr>
        <p:txBody>
          <a:bodyPr anchorCtr="0" anchor="t" bIns="45700" lIns="91425" spcFirstLastPara="1" rIns="91425" wrap="square" tIns="45700">
            <a:normAutofit/>
          </a:bodyPr>
          <a:lstStyle/>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Sector:</a:t>
            </a:r>
            <a:r>
              <a:rPr b="0" i="0" lang="en-US" sz="2800" u="none" cap="none" strike="noStrike">
                <a:solidFill>
                  <a:srgbClr val="262626"/>
                </a:solidFill>
                <a:latin typeface="Marcellus"/>
                <a:ea typeface="Marcellus"/>
                <a:cs typeface="Marcellus"/>
                <a:sym typeface="Marcellus"/>
              </a:rPr>
              <a:t> Education</a:t>
            </a:r>
            <a:endParaRPr b="0" i="0" sz="2800" u="none" cap="none" strike="noStrike">
              <a:solidFill>
                <a:srgbClr val="262626"/>
              </a:solidFill>
              <a:latin typeface="Marcellus"/>
              <a:ea typeface="Marcellus"/>
              <a:cs typeface="Marcellus"/>
              <a:sym typeface="Marcellus"/>
            </a:endParaRPr>
          </a:p>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Source: </a:t>
            </a:r>
            <a:r>
              <a:rPr b="0" i="0" lang="en-US" sz="2800" u="none" cap="none" strike="noStrike">
                <a:solidFill>
                  <a:srgbClr val="262626"/>
                </a:solidFill>
                <a:latin typeface="Marcellus"/>
                <a:ea typeface="Marcellus"/>
                <a:cs typeface="Marcellus"/>
                <a:sym typeface="Marcellus"/>
              </a:rPr>
              <a:t>Open Government Data (OGD) Platform – </a:t>
            </a:r>
            <a:r>
              <a:rPr b="0" i="0" lang="en-US" sz="2800" u="sng" cap="none" strike="noStrike">
                <a:solidFill>
                  <a:schemeClr val="hlink"/>
                </a:solidFill>
                <a:latin typeface="Marcellus"/>
                <a:ea typeface="Marcellus"/>
                <a:cs typeface="Marcellus"/>
                <a:sym typeface="Marcellus"/>
                <a:hlinkClick r:id="rId6"/>
              </a:rPr>
              <a:t>data.gov.in</a:t>
            </a:r>
            <a:endParaRPr b="0" i="0" sz="2800" u="none" cap="none" strike="noStrike">
              <a:solidFill>
                <a:srgbClr val="262626"/>
              </a:solidFill>
              <a:latin typeface="Marcellus"/>
              <a:ea typeface="Marcellus"/>
              <a:cs typeface="Marcellus"/>
              <a:sym typeface="Marcellus"/>
            </a:endParaRPr>
          </a:p>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Categories:</a:t>
            </a:r>
            <a:r>
              <a:rPr b="0" i="0" lang="en-US" sz="2800" u="none" cap="none" strike="noStrike">
                <a:solidFill>
                  <a:srgbClr val="262626"/>
                </a:solidFill>
                <a:latin typeface="Marcellus"/>
                <a:ea typeface="Marcellus"/>
                <a:cs typeface="Marcellus"/>
                <a:sym typeface="Marcellus"/>
              </a:rPr>
              <a:t> Teacher count, student enrollment, performance, school infrastructure, EMRS, and Gross Enrollment Ratio.</a:t>
            </a:r>
            <a:endParaRPr b="0" i="0" sz="2800" u="none" cap="none" strike="noStrike">
              <a:solidFill>
                <a:srgbClr val="262626"/>
              </a:solidFill>
              <a:latin typeface="Marcellus"/>
              <a:ea typeface="Marcellus"/>
              <a:cs typeface="Marcellus"/>
              <a:sym typeface="Marcellus"/>
            </a:endParaRPr>
          </a:p>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Challenge:</a:t>
            </a:r>
            <a:r>
              <a:rPr b="0" i="0" lang="en-US" sz="2800" u="none" cap="none" strike="noStrike">
                <a:solidFill>
                  <a:srgbClr val="262626"/>
                </a:solidFill>
                <a:latin typeface="Marcellus"/>
                <a:ea typeface="Marcellus"/>
                <a:cs typeface="Marcellus"/>
                <a:sym typeface="Marcellus"/>
              </a:rPr>
              <a:t> Existing visualizations on the platform are in image form, requiring manual extraction of Chart Type, Axes (X, Y), Scale and Range</a:t>
            </a:r>
            <a:endParaRPr b="0" i="0" sz="2800" u="none" cap="none" strike="noStrike">
              <a:solidFill>
                <a:srgbClr val="262626"/>
              </a:solidFill>
              <a:latin typeface="Marcellus"/>
              <a:ea typeface="Marcellus"/>
              <a:cs typeface="Marcellus"/>
              <a:sym typeface="Marcellus"/>
            </a:endParaRPr>
          </a:p>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Creation of Custom Dataset:</a:t>
            </a:r>
            <a:r>
              <a:rPr b="0" i="0" lang="en-US" sz="2800" u="none" cap="none" strike="noStrike">
                <a:solidFill>
                  <a:srgbClr val="262626"/>
                </a:solidFill>
                <a:latin typeface="Marcellus"/>
                <a:ea typeface="Marcellus"/>
                <a:cs typeface="Marcellus"/>
                <a:sym typeface="Marcellus"/>
              </a:rPr>
              <a:t> We will be creating a custom dataset with 100 records including different categories.</a:t>
            </a:r>
            <a:endParaRPr b="0" i="0" sz="2800" u="none" cap="none" strike="noStrike">
              <a:solidFill>
                <a:srgbClr val="262626"/>
              </a:solidFill>
              <a:latin typeface="Marcellus"/>
              <a:ea typeface="Marcellus"/>
              <a:cs typeface="Marcellus"/>
              <a:sym typeface="Marcellus"/>
            </a:endParaRPr>
          </a:p>
        </p:txBody>
      </p:sp>
      <p:pic>
        <p:nvPicPr>
          <p:cNvPr descr="A picture containing drawing&#10;&#10;Description automatically generated" id="214" name="Google Shape;214;p4"/>
          <p:cNvPicPr preferRelativeResize="0"/>
          <p:nvPr/>
        </p:nvPicPr>
        <p:blipFill rotWithShape="1">
          <a:blip r:embed="rId7">
            <a:alphaModFix/>
          </a:blip>
          <a:srcRect b="0" l="0" r="0" t="0"/>
          <a:stretch/>
        </p:blipFill>
        <p:spPr>
          <a:xfrm>
            <a:off x="120014" y="5440809"/>
            <a:ext cx="3245736" cy="811434"/>
          </a:xfrm>
          <a:prstGeom prst="rect">
            <a:avLst/>
          </a:prstGeom>
          <a:noFill/>
          <a:ln>
            <a:noFill/>
          </a:ln>
        </p:spPr>
      </p:pic>
      <p:sp>
        <p:nvSpPr>
          <p:cNvPr id="215" name="Google Shape;215;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2f46d97168_0_55"/>
          <p:cNvSpPr txBox="1"/>
          <p:nvPr>
            <p:ph type="title"/>
          </p:nvPr>
        </p:nvSpPr>
        <p:spPr>
          <a:xfrm>
            <a:off x="0" y="0"/>
            <a:ext cx="12192000" cy="1211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Technologies to be Used</a:t>
            </a:r>
            <a:endParaRPr sz="3600">
              <a:solidFill>
                <a:srgbClr val="C00000"/>
              </a:solidFill>
              <a:latin typeface="Marcellus"/>
              <a:ea typeface="Marcellus"/>
              <a:cs typeface="Marcellus"/>
              <a:sym typeface="Marcellus"/>
            </a:endParaRPr>
          </a:p>
        </p:txBody>
      </p:sp>
      <p:pic>
        <p:nvPicPr>
          <p:cNvPr id="221" name="Google Shape;221;g32f46d97168_0_55"/>
          <p:cNvPicPr preferRelativeResize="0"/>
          <p:nvPr/>
        </p:nvPicPr>
        <p:blipFill rotWithShape="1">
          <a:blip r:embed="rId3">
            <a:alphaModFix/>
          </a:blip>
          <a:srcRect b="0" l="0" r="0" t="0"/>
          <a:stretch/>
        </p:blipFill>
        <p:spPr>
          <a:xfrm rot="5400000">
            <a:off x="5880673" y="567533"/>
            <a:ext cx="385984" cy="12236666"/>
          </a:xfrm>
          <a:prstGeom prst="rect">
            <a:avLst/>
          </a:prstGeom>
          <a:noFill/>
          <a:ln>
            <a:noFill/>
          </a:ln>
        </p:spPr>
      </p:pic>
      <p:pic>
        <p:nvPicPr>
          <p:cNvPr id="222" name="Google Shape;222;g32f46d97168_0_55"/>
          <p:cNvPicPr preferRelativeResize="0"/>
          <p:nvPr/>
        </p:nvPicPr>
        <p:blipFill rotWithShape="1">
          <a:blip r:embed="rId4">
            <a:alphaModFix/>
          </a:blip>
          <a:srcRect b="0" l="0" r="0" t="0"/>
          <a:stretch/>
        </p:blipFill>
        <p:spPr>
          <a:xfrm rot="5400000">
            <a:off x="4533654" y="1754135"/>
            <a:ext cx="176409" cy="9333047"/>
          </a:xfrm>
          <a:prstGeom prst="rect">
            <a:avLst/>
          </a:prstGeom>
          <a:noFill/>
          <a:ln>
            <a:noFill/>
          </a:ln>
        </p:spPr>
      </p:pic>
      <p:pic>
        <p:nvPicPr>
          <p:cNvPr descr="A close up of a sign&#10;&#10;Description automatically generated" id="223" name="Google Shape;223;g32f46d97168_0_55"/>
          <p:cNvPicPr preferRelativeResize="0"/>
          <p:nvPr>
            <p:ph idx="1" type="body"/>
          </p:nvPr>
        </p:nvPicPr>
        <p:blipFill rotWithShape="1">
          <a:blip r:embed="rId5">
            <a:alphaModFix/>
          </a:blip>
          <a:srcRect b="0" l="0" r="0" t="0"/>
          <a:stretch/>
        </p:blipFill>
        <p:spPr>
          <a:xfrm>
            <a:off x="10828421" y="5458133"/>
            <a:ext cx="968400" cy="721800"/>
          </a:xfrm>
          <a:prstGeom prst="rect">
            <a:avLst/>
          </a:prstGeom>
          <a:noFill/>
          <a:ln>
            <a:noFill/>
          </a:ln>
        </p:spPr>
      </p:pic>
      <p:sp>
        <p:nvSpPr>
          <p:cNvPr id="224" name="Google Shape;224;g32f46d97168_0_55"/>
          <p:cNvSpPr txBox="1"/>
          <p:nvPr/>
        </p:nvSpPr>
        <p:spPr>
          <a:xfrm>
            <a:off x="2506075" y="962100"/>
            <a:ext cx="7381500" cy="4977900"/>
          </a:xfrm>
          <a:prstGeom prst="rect">
            <a:avLst/>
          </a:prstGeom>
          <a:noFill/>
          <a:ln>
            <a:noFill/>
          </a:ln>
        </p:spPr>
        <p:txBody>
          <a:bodyPr anchorCtr="0" anchor="t" bIns="45700" lIns="91425" spcFirstLastPara="1" rIns="91425" wrap="square" tIns="45700">
            <a:normAutofit/>
          </a:bodyPr>
          <a:lstStyle/>
          <a:p>
            <a:pPr indent="0" lvl="0" marL="0" marR="0" rtl="0" algn="just">
              <a:lnSpc>
                <a:spcPct val="115000"/>
              </a:lnSpc>
              <a:spcBef>
                <a:spcPts val="0"/>
              </a:spcBef>
              <a:spcAft>
                <a:spcPts val="0"/>
              </a:spcAft>
              <a:buClr>
                <a:srgbClr val="000000"/>
              </a:buClr>
              <a:buSzPts val="2800"/>
              <a:buFont typeface="Arial"/>
              <a:buNone/>
            </a:pPr>
            <a:r>
              <a:rPr b="1" i="0" lang="en-US" sz="2800" u="none" cap="none" strike="noStrike">
                <a:solidFill>
                  <a:srgbClr val="262626"/>
                </a:solidFill>
                <a:latin typeface="Marcellus"/>
                <a:ea typeface="Marcellus"/>
                <a:cs typeface="Marcellus"/>
                <a:sym typeface="Marcellus"/>
              </a:rPr>
              <a:t>Unity (2023.1.0):</a:t>
            </a:r>
            <a:r>
              <a:rPr b="0" i="0" lang="en-US" sz="2800" u="none" cap="none" strike="noStrike">
                <a:solidFill>
                  <a:srgbClr val="262626"/>
                </a:solidFill>
                <a:latin typeface="Marcellus"/>
                <a:ea typeface="Marcellus"/>
                <a:cs typeface="Marcellus"/>
                <a:sym typeface="Marcellus"/>
              </a:rPr>
              <a:t> VR Environment &amp; 3D Visualization</a:t>
            </a:r>
            <a:endParaRPr b="0" i="0" sz="2800" u="none" cap="none" strike="noStrike">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rgbClr val="000000"/>
              </a:buClr>
              <a:buSzPts val="2800"/>
              <a:buFont typeface="Arial"/>
              <a:buNone/>
            </a:pPr>
            <a:r>
              <a:rPr b="1" i="0" lang="en-US" sz="2800" u="none" cap="none" strike="noStrike">
                <a:solidFill>
                  <a:srgbClr val="262626"/>
                </a:solidFill>
                <a:latin typeface="Marcellus"/>
                <a:ea typeface="Marcellus"/>
                <a:cs typeface="Marcellus"/>
                <a:sym typeface="Marcellus"/>
              </a:rPr>
              <a:t>Python (3.10):</a:t>
            </a:r>
            <a:r>
              <a:rPr b="0" i="0" lang="en-US" sz="2800" u="none" cap="none" strike="noStrike">
                <a:solidFill>
                  <a:srgbClr val="262626"/>
                </a:solidFill>
                <a:latin typeface="Marcellus"/>
                <a:ea typeface="Marcellus"/>
                <a:cs typeface="Marcellus"/>
                <a:sym typeface="Marcellus"/>
              </a:rPr>
              <a:t> Data Processing &amp; API Integration</a:t>
            </a:r>
            <a:endParaRPr b="0" i="0" sz="2800" u="none" cap="none" strike="noStrike">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rgbClr val="000000"/>
              </a:buClr>
              <a:buSzPts val="2800"/>
              <a:buFont typeface="Arial"/>
              <a:buNone/>
            </a:pPr>
            <a:r>
              <a:rPr b="1" i="0" lang="en-US" sz="2800" u="none" cap="none" strike="noStrike">
                <a:solidFill>
                  <a:srgbClr val="262626"/>
                </a:solidFill>
                <a:latin typeface="Marcellus"/>
                <a:ea typeface="Marcellus"/>
                <a:cs typeface="Marcellus"/>
                <a:sym typeface="Marcellus"/>
              </a:rPr>
              <a:t>LLMs:</a:t>
            </a:r>
            <a:r>
              <a:rPr b="0" i="0" lang="en-US" sz="2800" u="none" cap="none" strike="noStrike">
                <a:solidFill>
                  <a:srgbClr val="262626"/>
                </a:solidFill>
                <a:latin typeface="Marcellus"/>
                <a:ea typeface="Marcellus"/>
                <a:cs typeface="Marcellus"/>
                <a:sym typeface="Marcellus"/>
              </a:rPr>
              <a:t> Text to Table Conversion</a:t>
            </a:r>
            <a:endParaRPr b="0" i="0" sz="2800" u="none" cap="none" strike="noStrike">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rgbClr val="000000"/>
              </a:buClr>
              <a:buSzPts val="2800"/>
              <a:buFont typeface="Arial"/>
              <a:buNone/>
            </a:pPr>
            <a:r>
              <a:rPr b="1" i="0" lang="en-US" sz="2800" u="none" cap="none" strike="noStrike">
                <a:solidFill>
                  <a:srgbClr val="262626"/>
                </a:solidFill>
                <a:latin typeface="Marcellus"/>
                <a:ea typeface="Marcellus"/>
                <a:cs typeface="Marcellus"/>
                <a:sym typeface="Marcellus"/>
              </a:rPr>
              <a:t>RAG:</a:t>
            </a:r>
            <a:r>
              <a:rPr b="0" i="0" lang="en-US" sz="2800" u="none" cap="none" strike="noStrike">
                <a:solidFill>
                  <a:srgbClr val="262626"/>
                </a:solidFill>
                <a:latin typeface="Marcellus"/>
                <a:ea typeface="Marcellus"/>
                <a:cs typeface="Marcellus"/>
                <a:sym typeface="Marcellus"/>
              </a:rPr>
              <a:t> Visualization Selection</a:t>
            </a:r>
            <a:endParaRPr b="0" i="0" sz="2800" u="none" cap="none" strike="noStrike">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rgbClr val="000000"/>
              </a:buClr>
              <a:buSzPts val="2800"/>
              <a:buFont typeface="Arial"/>
              <a:buNone/>
            </a:pPr>
            <a:r>
              <a:rPr b="1" i="0" lang="en-US" sz="2800" u="none" cap="none" strike="noStrike">
                <a:solidFill>
                  <a:srgbClr val="262626"/>
                </a:solidFill>
                <a:latin typeface="Marcellus"/>
                <a:ea typeface="Marcellus"/>
                <a:cs typeface="Marcellus"/>
                <a:sym typeface="Marcellus"/>
              </a:rPr>
              <a:t>D3.js (7.8.0):</a:t>
            </a:r>
            <a:r>
              <a:rPr b="0" i="0" lang="en-US" sz="2800" u="none" cap="none" strike="noStrike">
                <a:solidFill>
                  <a:srgbClr val="262626"/>
                </a:solidFill>
                <a:latin typeface="Marcellus"/>
                <a:ea typeface="Marcellus"/>
                <a:cs typeface="Marcellus"/>
                <a:sym typeface="Marcellus"/>
              </a:rPr>
              <a:t> Data Visualization (Charts/Graphs)</a:t>
            </a:r>
            <a:endParaRPr b="0" i="0" sz="2800" u="none" cap="none" strike="noStrike">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rgbClr val="000000"/>
              </a:buClr>
              <a:buSzPts val="2800"/>
              <a:buFont typeface="Arial"/>
              <a:buNone/>
            </a:pPr>
            <a:r>
              <a:rPr b="1" i="0" lang="en-US" sz="2800" u="none" cap="none" strike="noStrike">
                <a:solidFill>
                  <a:srgbClr val="262626"/>
                </a:solidFill>
                <a:latin typeface="Marcellus"/>
                <a:ea typeface="Marcellus"/>
                <a:cs typeface="Marcellus"/>
                <a:sym typeface="Marcellus"/>
              </a:rPr>
              <a:t>Three.js (0.152.0):</a:t>
            </a:r>
            <a:r>
              <a:rPr b="0" i="0" lang="en-US" sz="2800" u="none" cap="none" strike="noStrike">
                <a:solidFill>
                  <a:srgbClr val="262626"/>
                </a:solidFill>
                <a:latin typeface="Marcellus"/>
                <a:ea typeface="Marcellus"/>
                <a:cs typeface="Marcellus"/>
                <a:sym typeface="Marcellus"/>
              </a:rPr>
              <a:t> 3D Visualization Rendering</a:t>
            </a:r>
            <a:endParaRPr b="0" i="0" sz="2800" u="none" cap="none" strike="noStrike">
              <a:solidFill>
                <a:srgbClr val="262626"/>
              </a:solidFill>
              <a:latin typeface="Marcellus"/>
              <a:ea typeface="Marcellus"/>
              <a:cs typeface="Marcellus"/>
              <a:sym typeface="Marcellus"/>
            </a:endParaRPr>
          </a:p>
        </p:txBody>
      </p:sp>
      <p:pic>
        <p:nvPicPr>
          <p:cNvPr descr="A picture containing drawing&#10;&#10;Description automatically generated" id="225" name="Google Shape;225;g32f46d97168_0_55"/>
          <p:cNvPicPr preferRelativeResize="0"/>
          <p:nvPr/>
        </p:nvPicPr>
        <p:blipFill rotWithShape="1">
          <a:blip r:embed="rId6">
            <a:alphaModFix/>
          </a:blip>
          <a:srcRect b="0" l="0" r="0" t="0"/>
          <a:stretch/>
        </p:blipFill>
        <p:spPr>
          <a:xfrm>
            <a:off x="7435214" y="5440809"/>
            <a:ext cx="3245735" cy="811434"/>
          </a:xfrm>
          <a:prstGeom prst="rect">
            <a:avLst/>
          </a:prstGeom>
          <a:noFill/>
          <a:ln>
            <a:noFill/>
          </a:ln>
        </p:spPr>
      </p:pic>
      <p:pic>
        <p:nvPicPr>
          <p:cNvPr id="226" name="Google Shape;226;g32f46d97168_0_55"/>
          <p:cNvPicPr preferRelativeResize="0"/>
          <p:nvPr/>
        </p:nvPicPr>
        <p:blipFill rotWithShape="1">
          <a:blip r:embed="rId7">
            <a:alphaModFix/>
          </a:blip>
          <a:srcRect b="0" l="0" r="0" t="0"/>
          <a:stretch/>
        </p:blipFill>
        <p:spPr>
          <a:xfrm>
            <a:off x="135871" y="581100"/>
            <a:ext cx="2337902" cy="1362409"/>
          </a:xfrm>
          <a:prstGeom prst="rect">
            <a:avLst/>
          </a:prstGeom>
          <a:noFill/>
          <a:ln>
            <a:noFill/>
          </a:ln>
        </p:spPr>
      </p:pic>
      <p:pic>
        <p:nvPicPr>
          <p:cNvPr id="227" name="Google Shape;227;g32f46d97168_0_55"/>
          <p:cNvPicPr preferRelativeResize="0"/>
          <p:nvPr/>
        </p:nvPicPr>
        <p:blipFill rotWithShape="1">
          <a:blip r:embed="rId8">
            <a:alphaModFix/>
          </a:blip>
          <a:srcRect b="0" l="0" r="0" t="0"/>
          <a:stretch/>
        </p:blipFill>
        <p:spPr>
          <a:xfrm>
            <a:off x="9687525" y="885900"/>
            <a:ext cx="2644080" cy="1540825"/>
          </a:xfrm>
          <a:prstGeom prst="rect">
            <a:avLst/>
          </a:prstGeom>
          <a:noFill/>
          <a:ln>
            <a:noFill/>
          </a:ln>
        </p:spPr>
      </p:pic>
      <p:pic>
        <p:nvPicPr>
          <p:cNvPr id="228" name="Google Shape;228;g32f46d97168_0_55"/>
          <p:cNvPicPr preferRelativeResize="0"/>
          <p:nvPr/>
        </p:nvPicPr>
        <p:blipFill rotWithShape="1">
          <a:blip r:embed="rId9">
            <a:alphaModFix/>
          </a:blip>
          <a:srcRect b="0" l="0" r="0" t="0"/>
          <a:stretch/>
        </p:blipFill>
        <p:spPr>
          <a:xfrm>
            <a:off x="-149550" y="1943500"/>
            <a:ext cx="3061142" cy="1783849"/>
          </a:xfrm>
          <a:prstGeom prst="rect">
            <a:avLst/>
          </a:prstGeom>
          <a:noFill/>
          <a:ln>
            <a:noFill/>
          </a:ln>
        </p:spPr>
      </p:pic>
      <p:pic>
        <p:nvPicPr>
          <p:cNvPr id="229" name="Google Shape;229;g32f46d97168_0_55"/>
          <p:cNvPicPr preferRelativeResize="0"/>
          <p:nvPr/>
        </p:nvPicPr>
        <p:blipFill rotWithShape="1">
          <a:blip r:embed="rId10">
            <a:alphaModFix/>
          </a:blip>
          <a:srcRect b="28658" l="0" r="0" t="9023"/>
          <a:stretch/>
        </p:blipFill>
        <p:spPr>
          <a:xfrm>
            <a:off x="9669375" y="2710988"/>
            <a:ext cx="2704800" cy="1027874"/>
          </a:xfrm>
          <a:prstGeom prst="rect">
            <a:avLst/>
          </a:prstGeom>
          <a:noFill/>
          <a:ln>
            <a:noFill/>
          </a:ln>
        </p:spPr>
      </p:pic>
      <p:pic>
        <p:nvPicPr>
          <p:cNvPr id="230" name="Google Shape;230;g32f46d97168_0_55"/>
          <p:cNvPicPr preferRelativeResize="0"/>
          <p:nvPr/>
        </p:nvPicPr>
        <p:blipFill rotWithShape="1">
          <a:blip r:embed="rId11">
            <a:alphaModFix/>
          </a:blip>
          <a:srcRect b="0" l="0" r="0" t="0"/>
          <a:stretch/>
        </p:blipFill>
        <p:spPr>
          <a:xfrm>
            <a:off x="-76200" y="3993500"/>
            <a:ext cx="2526600" cy="1540825"/>
          </a:xfrm>
          <a:prstGeom prst="rect">
            <a:avLst/>
          </a:prstGeom>
          <a:noFill/>
          <a:ln>
            <a:noFill/>
          </a:ln>
        </p:spPr>
      </p:pic>
      <p:pic>
        <p:nvPicPr>
          <p:cNvPr id="231" name="Google Shape;231;g32f46d97168_0_55"/>
          <p:cNvPicPr preferRelativeResize="0"/>
          <p:nvPr/>
        </p:nvPicPr>
        <p:blipFill rotWithShape="1">
          <a:blip r:embed="rId12">
            <a:alphaModFix/>
          </a:blip>
          <a:srcRect b="0" l="27349" r="26425" t="0"/>
          <a:stretch/>
        </p:blipFill>
        <p:spPr>
          <a:xfrm>
            <a:off x="10600486" y="3857700"/>
            <a:ext cx="1122950" cy="1481574"/>
          </a:xfrm>
          <a:prstGeom prst="rect">
            <a:avLst/>
          </a:prstGeom>
          <a:noFill/>
          <a:ln>
            <a:noFill/>
          </a:ln>
        </p:spPr>
      </p:pic>
      <p:sp>
        <p:nvSpPr>
          <p:cNvPr id="232" name="Google Shape;232;g32f46d97168_0_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A picture containing drawing&#10;&#10;Description automatically generated" id="237" name="Google Shape;237;g32f46d97168_0_174"/>
          <p:cNvPicPr preferRelativeResize="0"/>
          <p:nvPr/>
        </p:nvPicPr>
        <p:blipFill rotWithShape="1">
          <a:blip r:embed="rId3">
            <a:alphaModFix/>
          </a:blip>
          <a:srcRect b="0" l="0" r="0" t="0"/>
          <a:stretch/>
        </p:blipFill>
        <p:spPr>
          <a:xfrm>
            <a:off x="105727" y="114434"/>
            <a:ext cx="3245735" cy="811434"/>
          </a:xfrm>
          <a:prstGeom prst="rect">
            <a:avLst/>
          </a:prstGeom>
          <a:noFill/>
          <a:ln>
            <a:noFill/>
          </a:ln>
        </p:spPr>
      </p:pic>
      <p:sp>
        <p:nvSpPr>
          <p:cNvPr id="238" name="Google Shape;238;g32f46d97168_0_174"/>
          <p:cNvSpPr txBox="1"/>
          <p:nvPr>
            <p:ph type="title"/>
          </p:nvPr>
        </p:nvSpPr>
        <p:spPr>
          <a:xfrm>
            <a:off x="152400" y="-228600"/>
            <a:ext cx="12192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Overview of Implementation</a:t>
            </a:r>
            <a:endParaRPr sz="3600">
              <a:solidFill>
                <a:srgbClr val="C00000"/>
              </a:solidFill>
              <a:latin typeface="Marcellus"/>
              <a:ea typeface="Marcellus"/>
              <a:cs typeface="Marcellus"/>
              <a:sym typeface="Marcellus"/>
            </a:endParaRPr>
          </a:p>
        </p:txBody>
      </p:sp>
      <p:pic>
        <p:nvPicPr>
          <p:cNvPr id="239" name="Google Shape;239;g32f46d97168_0_174"/>
          <p:cNvPicPr preferRelativeResize="0"/>
          <p:nvPr/>
        </p:nvPicPr>
        <p:blipFill rotWithShape="1">
          <a:blip r:embed="rId4">
            <a:alphaModFix/>
          </a:blip>
          <a:srcRect b="0" l="0" r="0" t="0"/>
          <a:stretch/>
        </p:blipFill>
        <p:spPr>
          <a:xfrm rot="5400000">
            <a:off x="5722457" y="409317"/>
            <a:ext cx="702416" cy="12236666"/>
          </a:xfrm>
          <a:prstGeom prst="rect">
            <a:avLst/>
          </a:prstGeom>
          <a:noFill/>
          <a:ln>
            <a:noFill/>
          </a:ln>
        </p:spPr>
      </p:pic>
      <p:pic>
        <p:nvPicPr>
          <p:cNvPr id="240" name="Google Shape;240;g32f46d97168_0_174"/>
          <p:cNvPicPr preferRelativeResize="0"/>
          <p:nvPr/>
        </p:nvPicPr>
        <p:blipFill rotWithShape="1">
          <a:blip r:embed="rId5">
            <a:alphaModFix/>
          </a:blip>
          <a:srcRect b="0" l="0" r="0" t="0"/>
          <a:stretch/>
        </p:blipFill>
        <p:spPr>
          <a:xfrm rot="5400000">
            <a:off x="7421730" y="1406174"/>
            <a:ext cx="207493" cy="9333047"/>
          </a:xfrm>
          <a:prstGeom prst="rect">
            <a:avLst/>
          </a:prstGeom>
          <a:noFill/>
          <a:ln>
            <a:noFill/>
          </a:ln>
        </p:spPr>
      </p:pic>
      <p:pic>
        <p:nvPicPr>
          <p:cNvPr descr="A close up of a sign&#10;&#10;Description automatically generated" id="241" name="Google Shape;241;g32f46d97168_0_174"/>
          <p:cNvPicPr preferRelativeResize="0"/>
          <p:nvPr>
            <p:ph idx="1" type="body"/>
          </p:nvPr>
        </p:nvPicPr>
        <p:blipFill rotWithShape="1">
          <a:blip r:embed="rId6">
            <a:alphaModFix/>
          </a:blip>
          <a:srcRect b="0" l="0" r="0" t="0"/>
          <a:stretch/>
        </p:blipFill>
        <p:spPr>
          <a:xfrm>
            <a:off x="10844462" y="332681"/>
            <a:ext cx="968400" cy="721800"/>
          </a:xfrm>
          <a:prstGeom prst="rect">
            <a:avLst/>
          </a:prstGeom>
          <a:noFill/>
          <a:ln>
            <a:noFill/>
          </a:ln>
        </p:spPr>
      </p:pic>
      <p:sp>
        <p:nvSpPr>
          <p:cNvPr id="242" name="Google Shape;242;g32f46d97168_0_174"/>
          <p:cNvSpPr txBox="1"/>
          <p:nvPr/>
        </p:nvSpPr>
        <p:spPr>
          <a:xfrm>
            <a:off x="1477800" y="944700"/>
            <a:ext cx="9333000" cy="515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800"/>
              <a:buFont typeface="Arial"/>
              <a:buNone/>
            </a:pPr>
            <a:r>
              <a:rPr b="1" i="0" lang="en-US" sz="2800" u="none" cap="none" strike="noStrike">
                <a:solidFill>
                  <a:srgbClr val="262626"/>
                </a:solidFill>
                <a:latin typeface="Marcellus"/>
                <a:ea typeface="Marcellus"/>
                <a:cs typeface="Marcellus"/>
                <a:sym typeface="Marcellus"/>
                <a:extLst>
                  <a:ext uri="http://customooxmlschemas.google.com/">
                    <go:slidesCustomData xmlns:go="http://customooxmlschemas.google.com/" textRoundtripDataId="0"/>
                  </a:ext>
                </a:extLst>
              </a:rPr>
              <a:t>Block Diagram / Work Flow Diagram / Module Diagram:</a:t>
            </a:r>
            <a:endParaRPr b="1" i="0" sz="2800" u="none" cap="none" strike="noStrike">
              <a:solidFill>
                <a:srgbClr val="262626"/>
              </a:solidFill>
              <a:latin typeface="Marcellus"/>
              <a:ea typeface="Marcellus"/>
              <a:cs typeface="Marcellus"/>
              <a:sym typeface="Marcellus"/>
            </a:endParaRPr>
          </a:p>
        </p:txBody>
      </p:sp>
      <p:sp>
        <p:nvSpPr>
          <p:cNvPr id="243" name="Google Shape;243;g32f46d97168_0_1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44" name="Google Shape;244;g32f46d97168_0_174"/>
          <p:cNvSpPr/>
          <p:nvPr/>
        </p:nvSpPr>
        <p:spPr>
          <a:xfrm>
            <a:off x="1497180" y="1556941"/>
            <a:ext cx="1432200" cy="636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Start</a:t>
            </a:r>
            <a:endParaRPr b="1" i="0" sz="1400" u="none" cap="none" strike="noStrike">
              <a:solidFill>
                <a:srgbClr val="000000"/>
              </a:solidFill>
              <a:latin typeface="Marcellus"/>
              <a:ea typeface="Marcellus"/>
              <a:cs typeface="Marcellus"/>
              <a:sym typeface="Marcellus"/>
            </a:endParaRPr>
          </a:p>
        </p:txBody>
      </p:sp>
      <p:sp>
        <p:nvSpPr>
          <p:cNvPr id="245" name="Google Shape;245;g32f46d97168_0_174"/>
          <p:cNvSpPr/>
          <p:nvPr/>
        </p:nvSpPr>
        <p:spPr>
          <a:xfrm>
            <a:off x="7142775" y="2736143"/>
            <a:ext cx="3557700" cy="636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Convert to 3D VR Visualization</a:t>
            </a:r>
            <a:endParaRPr b="1" i="0" sz="1400" u="none" cap="none" strike="noStrike">
              <a:solidFill>
                <a:srgbClr val="000000"/>
              </a:solidFill>
              <a:latin typeface="Marcellus"/>
              <a:ea typeface="Marcellus"/>
              <a:cs typeface="Marcellus"/>
              <a:sym typeface="Marcellus"/>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(Use Unity to generate VR)</a:t>
            </a:r>
            <a:endParaRPr b="1" i="0" sz="1400" u="none" cap="none" strike="noStrike">
              <a:solidFill>
                <a:srgbClr val="000000"/>
              </a:solidFill>
              <a:latin typeface="Marcellus"/>
              <a:ea typeface="Marcellus"/>
              <a:cs typeface="Marcellus"/>
              <a:sym typeface="Marcellus"/>
            </a:endParaRPr>
          </a:p>
        </p:txBody>
      </p:sp>
      <p:sp>
        <p:nvSpPr>
          <p:cNvPr id="246" name="Google Shape;246;g32f46d97168_0_174"/>
          <p:cNvSpPr/>
          <p:nvPr/>
        </p:nvSpPr>
        <p:spPr>
          <a:xfrm>
            <a:off x="7050132" y="1536010"/>
            <a:ext cx="3743100" cy="636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User Interaction</a:t>
            </a:r>
            <a:endParaRPr b="1" i="0" sz="1400" u="none" cap="none" strike="noStrike">
              <a:solidFill>
                <a:srgbClr val="000000"/>
              </a:solidFill>
              <a:latin typeface="Marcellus"/>
              <a:ea typeface="Marcellus"/>
              <a:cs typeface="Marcellus"/>
              <a:sym typeface="Marcellus"/>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(Zoom, filter, adjust scale in VR)</a:t>
            </a:r>
            <a:endParaRPr b="1" i="0" sz="1400" u="none" cap="none" strike="noStrike">
              <a:solidFill>
                <a:srgbClr val="000000"/>
              </a:solidFill>
              <a:latin typeface="Marcellus"/>
              <a:ea typeface="Marcellus"/>
              <a:cs typeface="Marcellus"/>
              <a:sym typeface="Marcellus"/>
            </a:endParaRPr>
          </a:p>
        </p:txBody>
      </p:sp>
      <p:sp>
        <p:nvSpPr>
          <p:cNvPr id="247" name="Google Shape;247;g32f46d97168_0_174"/>
          <p:cNvSpPr/>
          <p:nvPr/>
        </p:nvSpPr>
        <p:spPr>
          <a:xfrm>
            <a:off x="434300" y="2671299"/>
            <a:ext cx="3557700" cy="636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Textual Input</a:t>
            </a:r>
            <a:endParaRPr b="1" i="0" sz="1400" u="none" cap="none" strike="noStrike">
              <a:solidFill>
                <a:srgbClr val="000000"/>
              </a:solidFill>
              <a:latin typeface="Marcellus"/>
              <a:ea typeface="Marcellus"/>
              <a:cs typeface="Marcellus"/>
              <a:sym typeface="Marcellus"/>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(Description of numerical data)</a:t>
            </a:r>
            <a:endParaRPr b="1" i="0" sz="1400" u="none" cap="none" strike="noStrike">
              <a:solidFill>
                <a:srgbClr val="000000"/>
              </a:solidFill>
              <a:latin typeface="Marcellus"/>
              <a:ea typeface="Marcellus"/>
              <a:cs typeface="Marcellus"/>
              <a:sym typeface="Marcellus"/>
            </a:endParaRPr>
          </a:p>
        </p:txBody>
      </p:sp>
      <p:cxnSp>
        <p:nvCxnSpPr>
          <p:cNvPr id="248" name="Google Shape;248;g32f46d97168_0_174"/>
          <p:cNvCxnSpPr>
            <a:stCxn id="244" idx="2"/>
            <a:endCxn id="247" idx="0"/>
          </p:cNvCxnSpPr>
          <p:nvPr/>
        </p:nvCxnSpPr>
        <p:spPr>
          <a:xfrm>
            <a:off x="2213280" y="2193541"/>
            <a:ext cx="0" cy="477900"/>
          </a:xfrm>
          <a:prstGeom prst="straightConnector1">
            <a:avLst/>
          </a:prstGeom>
          <a:noFill/>
          <a:ln cap="flat" cmpd="sng" w="19050">
            <a:solidFill>
              <a:schemeClr val="dk1"/>
            </a:solidFill>
            <a:prstDash val="solid"/>
            <a:round/>
            <a:headEnd len="sm" w="sm" type="none"/>
            <a:tailEnd len="med" w="med" type="triangle"/>
          </a:ln>
        </p:spPr>
      </p:cxnSp>
      <p:sp>
        <p:nvSpPr>
          <p:cNvPr id="249" name="Google Shape;249;g32f46d97168_0_174"/>
          <p:cNvSpPr/>
          <p:nvPr/>
        </p:nvSpPr>
        <p:spPr>
          <a:xfrm>
            <a:off x="1316760" y="3743098"/>
            <a:ext cx="1792200" cy="1039500"/>
          </a:xfrm>
          <a:prstGeom prst="diamond">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Marcellus"/>
                <a:ea typeface="Marcellus"/>
                <a:cs typeface="Marcellus"/>
                <a:sym typeface="Marcellus"/>
              </a:rPr>
              <a:t>Valid</a:t>
            </a:r>
            <a:endParaRPr b="1" i="0" sz="1300" u="none" cap="none" strike="noStrike">
              <a:solidFill>
                <a:srgbClr val="000000"/>
              </a:solidFill>
              <a:latin typeface="Marcellus"/>
              <a:ea typeface="Marcellus"/>
              <a:cs typeface="Marcellus"/>
              <a:sym typeface="Marcellus"/>
            </a:endParaRPr>
          </a:p>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Marcellus"/>
                <a:ea typeface="Marcellus"/>
                <a:cs typeface="Marcellus"/>
                <a:sym typeface="Marcellus"/>
              </a:rPr>
              <a:t>Input?</a:t>
            </a:r>
            <a:endParaRPr b="1" i="0" sz="1300" u="none" cap="none" strike="noStrike">
              <a:solidFill>
                <a:srgbClr val="000000"/>
              </a:solidFill>
              <a:latin typeface="Marcellus"/>
              <a:ea typeface="Marcellus"/>
              <a:cs typeface="Marcellus"/>
              <a:sym typeface="Marcellus"/>
            </a:endParaRPr>
          </a:p>
        </p:txBody>
      </p:sp>
      <p:cxnSp>
        <p:nvCxnSpPr>
          <p:cNvPr id="250" name="Google Shape;250;g32f46d97168_0_174"/>
          <p:cNvCxnSpPr>
            <a:stCxn id="247" idx="2"/>
            <a:endCxn id="249" idx="0"/>
          </p:cNvCxnSpPr>
          <p:nvPr/>
        </p:nvCxnSpPr>
        <p:spPr>
          <a:xfrm flipH="1">
            <a:off x="2212850" y="3307899"/>
            <a:ext cx="300" cy="435300"/>
          </a:xfrm>
          <a:prstGeom prst="straightConnector1">
            <a:avLst/>
          </a:prstGeom>
          <a:noFill/>
          <a:ln cap="flat" cmpd="sng" w="19050">
            <a:solidFill>
              <a:schemeClr val="dk1"/>
            </a:solidFill>
            <a:prstDash val="solid"/>
            <a:round/>
            <a:headEnd len="sm" w="sm" type="none"/>
            <a:tailEnd len="med" w="med" type="triangle"/>
          </a:ln>
        </p:spPr>
      </p:cxnSp>
      <p:sp>
        <p:nvSpPr>
          <p:cNvPr id="251" name="Google Shape;251;g32f46d97168_0_174"/>
          <p:cNvSpPr/>
          <p:nvPr/>
        </p:nvSpPr>
        <p:spPr>
          <a:xfrm>
            <a:off x="218700" y="5218062"/>
            <a:ext cx="3989100" cy="636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Text Parsing</a:t>
            </a:r>
            <a:endParaRPr b="1" i="0" sz="1400" u="none" cap="none" strike="noStrike">
              <a:solidFill>
                <a:srgbClr val="000000"/>
              </a:solidFill>
              <a:latin typeface="Marcellus"/>
              <a:ea typeface="Marcellus"/>
              <a:cs typeface="Marcellus"/>
              <a:sym typeface="Marcellus"/>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(Use LLM to convert text to table)</a:t>
            </a:r>
            <a:endParaRPr b="1" i="0" sz="1400" u="none" cap="none" strike="noStrike">
              <a:solidFill>
                <a:srgbClr val="000000"/>
              </a:solidFill>
              <a:latin typeface="Marcellus"/>
              <a:ea typeface="Marcellus"/>
              <a:cs typeface="Marcellus"/>
              <a:sym typeface="Marcellus"/>
            </a:endParaRPr>
          </a:p>
        </p:txBody>
      </p:sp>
      <p:cxnSp>
        <p:nvCxnSpPr>
          <p:cNvPr id="252" name="Google Shape;252;g32f46d97168_0_174"/>
          <p:cNvCxnSpPr>
            <a:stCxn id="249" idx="2"/>
            <a:endCxn id="251" idx="0"/>
          </p:cNvCxnSpPr>
          <p:nvPr/>
        </p:nvCxnSpPr>
        <p:spPr>
          <a:xfrm>
            <a:off x="2212860" y="4782598"/>
            <a:ext cx="300" cy="435600"/>
          </a:xfrm>
          <a:prstGeom prst="straightConnector1">
            <a:avLst/>
          </a:prstGeom>
          <a:noFill/>
          <a:ln cap="flat" cmpd="sng" w="19050">
            <a:solidFill>
              <a:schemeClr val="dk1"/>
            </a:solidFill>
            <a:prstDash val="solid"/>
            <a:round/>
            <a:headEnd len="sm" w="sm" type="none"/>
            <a:tailEnd len="med" w="med" type="triangle"/>
          </a:ln>
        </p:spPr>
      </p:cxnSp>
      <p:sp>
        <p:nvSpPr>
          <p:cNvPr id="253" name="Google Shape;253;g32f46d97168_0_174"/>
          <p:cNvSpPr/>
          <p:nvPr/>
        </p:nvSpPr>
        <p:spPr>
          <a:xfrm>
            <a:off x="6030273" y="5218048"/>
            <a:ext cx="5782500" cy="636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Visualization Determination</a:t>
            </a:r>
            <a:endParaRPr b="1" i="0" sz="1400" u="none" cap="none" strike="noStrike">
              <a:solidFill>
                <a:srgbClr val="000000"/>
              </a:solidFill>
              <a:latin typeface="Marcellus"/>
              <a:ea typeface="Marcellus"/>
              <a:cs typeface="Marcellus"/>
              <a:sym typeface="Marcellus"/>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(Use RAG model to determine suitable visualization)</a:t>
            </a:r>
            <a:endParaRPr b="1" i="0" sz="1400" u="none" cap="none" strike="noStrike">
              <a:solidFill>
                <a:srgbClr val="000000"/>
              </a:solidFill>
              <a:latin typeface="Marcellus"/>
              <a:ea typeface="Marcellus"/>
              <a:cs typeface="Marcellus"/>
              <a:sym typeface="Marcellus"/>
            </a:endParaRPr>
          </a:p>
        </p:txBody>
      </p:sp>
      <p:cxnSp>
        <p:nvCxnSpPr>
          <p:cNvPr id="254" name="Google Shape;254;g32f46d97168_0_174"/>
          <p:cNvCxnSpPr>
            <a:stCxn id="251" idx="3"/>
            <a:endCxn id="253" idx="1"/>
          </p:cNvCxnSpPr>
          <p:nvPr/>
        </p:nvCxnSpPr>
        <p:spPr>
          <a:xfrm>
            <a:off x="4207800" y="5536362"/>
            <a:ext cx="1822500" cy="0"/>
          </a:xfrm>
          <a:prstGeom prst="straightConnector1">
            <a:avLst/>
          </a:prstGeom>
          <a:noFill/>
          <a:ln cap="flat" cmpd="sng" w="19050">
            <a:solidFill>
              <a:schemeClr val="dk1"/>
            </a:solidFill>
            <a:prstDash val="solid"/>
            <a:round/>
            <a:headEnd len="sm" w="sm" type="none"/>
            <a:tailEnd len="med" w="med" type="triangle"/>
          </a:ln>
        </p:spPr>
      </p:cxnSp>
      <p:sp>
        <p:nvSpPr>
          <p:cNvPr id="255" name="Google Shape;255;g32f46d97168_0_174"/>
          <p:cNvSpPr/>
          <p:nvPr/>
        </p:nvSpPr>
        <p:spPr>
          <a:xfrm>
            <a:off x="6733936" y="3977100"/>
            <a:ext cx="4375200" cy="636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Generate 2D Visualization</a:t>
            </a:r>
            <a:endParaRPr b="1" i="0" sz="1400" u="none" cap="none" strike="noStrike">
              <a:solidFill>
                <a:srgbClr val="000000"/>
              </a:solidFill>
              <a:latin typeface="Marcellus"/>
              <a:ea typeface="Marcellus"/>
              <a:cs typeface="Marcellus"/>
              <a:sym typeface="Marcellus"/>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(Generate bar chart, scatter plot, etc.)</a:t>
            </a:r>
            <a:endParaRPr b="1" i="0" sz="1400" u="none" cap="none" strike="noStrike">
              <a:solidFill>
                <a:srgbClr val="000000"/>
              </a:solidFill>
              <a:latin typeface="Marcellus"/>
              <a:ea typeface="Marcellus"/>
              <a:cs typeface="Marcellus"/>
              <a:sym typeface="Marcellus"/>
            </a:endParaRPr>
          </a:p>
        </p:txBody>
      </p:sp>
      <p:sp>
        <p:nvSpPr>
          <p:cNvPr id="256" name="Google Shape;256;g32f46d97168_0_174"/>
          <p:cNvSpPr/>
          <p:nvPr/>
        </p:nvSpPr>
        <p:spPr>
          <a:xfrm>
            <a:off x="4402887" y="1536000"/>
            <a:ext cx="1432200" cy="636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End</a:t>
            </a:r>
            <a:endParaRPr b="1" i="0" sz="1400" u="none" cap="none" strike="noStrike">
              <a:solidFill>
                <a:srgbClr val="000000"/>
              </a:solidFill>
              <a:latin typeface="Marcellus"/>
              <a:ea typeface="Marcellus"/>
              <a:cs typeface="Marcellus"/>
              <a:sym typeface="Marcellus"/>
            </a:endParaRPr>
          </a:p>
        </p:txBody>
      </p:sp>
      <p:cxnSp>
        <p:nvCxnSpPr>
          <p:cNvPr id="257" name="Google Shape;257;g32f46d97168_0_174"/>
          <p:cNvCxnSpPr>
            <a:stCxn id="246" idx="1"/>
            <a:endCxn id="256" idx="3"/>
          </p:cNvCxnSpPr>
          <p:nvPr/>
        </p:nvCxnSpPr>
        <p:spPr>
          <a:xfrm rot="10800000">
            <a:off x="5835132" y="1854310"/>
            <a:ext cx="1215000" cy="0"/>
          </a:xfrm>
          <a:prstGeom prst="straightConnector1">
            <a:avLst/>
          </a:prstGeom>
          <a:noFill/>
          <a:ln cap="flat" cmpd="sng" w="19050">
            <a:solidFill>
              <a:schemeClr val="dk1"/>
            </a:solidFill>
            <a:prstDash val="solid"/>
            <a:round/>
            <a:headEnd len="sm" w="sm" type="none"/>
            <a:tailEnd len="med" w="med" type="triangle"/>
          </a:ln>
        </p:spPr>
      </p:cxnSp>
      <p:cxnSp>
        <p:nvCxnSpPr>
          <p:cNvPr id="258" name="Google Shape;258;g32f46d97168_0_174"/>
          <p:cNvCxnSpPr>
            <a:stCxn id="249" idx="3"/>
            <a:endCxn id="244" idx="3"/>
          </p:cNvCxnSpPr>
          <p:nvPr/>
        </p:nvCxnSpPr>
        <p:spPr>
          <a:xfrm rot="10800000">
            <a:off x="2929260" y="1875148"/>
            <a:ext cx="179700" cy="2387700"/>
          </a:xfrm>
          <a:prstGeom prst="bentConnector3">
            <a:avLst>
              <a:gd fmla="val -594040" name="adj1"/>
            </a:avLst>
          </a:prstGeom>
          <a:noFill/>
          <a:ln cap="flat" cmpd="sng" w="19050">
            <a:solidFill>
              <a:schemeClr val="dk1"/>
            </a:solidFill>
            <a:prstDash val="dash"/>
            <a:round/>
            <a:headEnd len="sm" w="sm" type="none"/>
            <a:tailEnd len="med" w="med" type="triangle"/>
          </a:ln>
        </p:spPr>
      </p:cxnSp>
      <p:cxnSp>
        <p:nvCxnSpPr>
          <p:cNvPr id="259" name="Google Shape;259;g32f46d97168_0_174"/>
          <p:cNvCxnSpPr>
            <a:stCxn id="253" idx="0"/>
            <a:endCxn id="255" idx="2"/>
          </p:cNvCxnSpPr>
          <p:nvPr/>
        </p:nvCxnSpPr>
        <p:spPr>
          <a:xfrm rot="10800000">
            <a:off x="8921523" y="4613848"/>
            <a:ext cx="0" cy="604200"/>
          </a:xfrm>
          <a:prstGeom prst="straightConnector1">
            <a:avLst/>
          </a:prstGeom>
          <a:noFill/>
          <a:ln cap="flat" cmpd="sng" w="19050">
            <a:solidFill>
              <a:schemeClr val="dk1"/>
            </a:solidFill>
            <a:prstDash val="solid"/>
            <a:round/>
            <a:headEnd len="sm" w="sm" type="none"/>
            <a:tailEnd len="med" w="med" type="triangle"/>
          </a:ln>
        </p:spPr>
      </p:cxnSp>
      <p:cxnSp>
        <p:nvCxnSpPr>
          <p:cNvPr id="260" name="Google Shape;260;g32f46d97168_0_174"/>
          <p:cNvCxnSpPr>
            <a:stCxn id="255" idx="0"/>
            <a:endCxn id="245" idx="2"/>
          </p:cNvCxnSpPr>
          <p:nvPr/>
        </p:nvCxnSpPr>
        <p:spPr>
          <a:xfrm rot="10800000">
            <a:off x="8921536" y="3372600"/>
            <a:ext cx="0" cy="604500"/>
          </a:xfrm>
          <a:prstGeom prst="straightConnector1">
            <a:avLst/>
          </a:prstGeom>
          <a:noFill/>
          <a:ln cap="flat" cmpd="sng" w="19050">
            <a:solidFill>
              <a:schemeClr val="dk1"/>
            </a:solidFill>
            <a:prstDash val="solid"/>
            <a:round/>
            <a:headEnd len="sm" w="sm" type="none"/>
            <a:tailEnd len="med" w="med" type="triangle"/>
          </a:ln>
        </p:spPr>
      </p:cxnSp>
      <p:cxnSp>
        <p:nvCxnSpPr>
          <p:cNvPr id="261" name="Google Shape;261;g32f46d97168_0_174"/>
          <p:cNvCxnSpPr>
            <a:stCxn id="245" idx="0"/>
            <a:endCxn id="246" idx="2"/>
          </p:cNvCxnSpPr>
          <p:nvPr/>
        </p:nvCxnSpPr>
        <p:spPr>
          <a:xfrm rot="10800000">
            <a:off x="8921625" y="2172743"/>
            <a:ext cx="0" cy="563400"/>
          </a:xfrm>
          <a:prstGeom prst="straightConnector1">
            <a:avLst/>
          </a:prstGeom>
          <a:noFill/>
          <a:ln cap="flat" cmpd="sng" w="19050">
            <a:solidFill>
              <a:schemeClr val="dk1"/>
            </a:solidFill>
            <a:prstDash val="solid"/>
            <a:round/>
            <a:headEnd len="sm" w="sm" type="none"/>
            <a:tailEnd len="med" w="med" type="triangle"/>
          </a:ln>
        </p:spPr>
      </p:cxnSp>
      <p:sp>
        <p:nvSpPr>
          <p:cNvPr id="262" name="Google Shape;262;g32f46d97168_0_174"/>
          <p:cNvSpPr txBox="1"/>
          <p:nvPr/>
        </p:nvSpPr>
        <p:spPr>
          <a:xfrm>
            <a:off x="967600" y="4715850"/>
            <a:ext cx="1093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Valid Input</a:t>
            </a:r>
            <a:endParaRPr b="1" i="0" sz="1400" u="none" cap="none" strike="noStrike">
              <a:solidFill>
                <a:srgbClr val="000000"/>
              </a:solidFill>
              <a:latin typeface="Marcellus"/>
              <a:ea typeface="Marcellus"/>
              <a:cs typeface="Marcellus"/>
              <a:sym typeface="Marcellus"/>
            </a:endParaRPr>
          </a:p>
        </p:txBody>
      </p:sp>
      <p:sp>
        <p:nvSpPr>
          <p:cNvPr id="263" name="Google Shape;263;g32f46d97168_0_174"/>
          <p:cNvSpPr txBox="1"/>
          <p:nvPr/>
        </p:nvSpPr>
        <p:spPr>
          <a:xfrm>
            <a:off x="2945350" y="3819400"/>
            <a:ext cx="1215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arcellus"/>
                <a:ea typeface="Marcellus"/>
                <a:cs typeface="Marcellus"/>
                <a:sym typeface="Marcellus"/>
              </a:rPr>
              <a:t>Invalid Input</a:t>
            </a:r>
            <a:endParaRPr b="1" i="0" sz="1400" u="none" cap="none" strike="noStrike">
              <a:solidFill>
                <a:srgbClr val="000000"/>
              </a:solidFill>
              <a:latin typeface="Marcellus"/>
              <a:ea typeface="Marcellus"/>
              <a:cs typeface="Marcellus"/>
              <a:sym typeface="Marcellu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
          <p:cNvSpPr txBox="1"/>
          <p:nvPr>
            <p:ph type="title"/>
          </p:nvPr>
        </p:nvSpPr>
        <p:spPr>
          <a:xfrm>
            <a:off x="0" y="0"/>
            <a:ext cx="123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extLst>
                  <a:ext uri="http://customooxmlschemas.google.com/">
                    <go:slidesCustomData xmlns:go="http://customooxmlschemas.google.com/" textRoundtripDataId="1"/>
                  </a:ext>
                </a:extLst>
              </a:rPr>
              <a:t>Implementation Schedule</a:t>
            </a:r>
            <a:endParaRPr sz="3600">
              <a:solidFill>
                <a:srgbClr val="C00000"/>
              </a:solidFill>
              <a:latin typeface="Marcellus"/>
              <a:ea typeface="Marcellus"/>
              <a:cs typeface="Marcellus"/>
              <a:sym typeface="Marcellus"/>
            </a:endParaRPr>
          </a:p>
        </p:txBody>
      </p:sp>
      <p:pic>
        <p:nvPicPr>
          <p:cNvPr id="269" name="Google Shape;269;p6"/>
          <p:cNvPicPr preferRelativeResize="0"/>
          <p:nvPr/>
        </p:nvPicPr>
        <p:blipFill rotWithShape="1">
          <a:blip r:embed="rId3">
            <a:alphaModFix/>
          </a:blip>
          <a:srcRect b="0" l="0" r="0" t="0"/>
          <a:stretch/>
        </p:blipFill>
        <p:spPr>
          <a:xfrm>
            <a:off x="11755010" y="4869"/>
            <a:ext cx="560709" cy="6853131"/>
          </a:xfrm>
          <a:prstGeom prst="rect">
            <a:avLst/>
          </a:prstGeom>
          <a:noFill/>
          <a:ln>
            <a:noFill/>
          </a:ln>
        </p:spPr>
      </p:pic>
      <p:pic>
        <p:nvPicPr>
          <p:cNvPr descr="A close up of a sign&#10;&#10;Description automatically generated" id="270" name="Google Shape;270;p6"/>
          <p:cNvPicPr preferRelativeResize="0"/>
          <p:nvPr>
            <p:ph idx="1" type="body"/>
          </p:nvPr>
        </p:nvPicPr>
        <p:blipFill rotWithShape="1">
          <a:blip r:embed="rId4">
            <a:alphaModFix/>
          </a:blip>
          <a:srcRect b="0" l="0" r="0" t="0"/>
          <a:stretch/>
        </p:blipFill>
        <p:spPr>
          <a:xfrm>
            <a:off x="93628" y="6100103"/>
            <a:ext cx="613800" cy="457500"/>
          </a:xfrm>
          <a:prstGeom prst="rect">
            <a:avLst/>
          </a:prstGeom>
          <a:noFill/>
          <a:ln>
            <a:noFill/>
          </a:ln>
        </p:spPr>
      </p:pic>
      <p:pic>
        <p:nvPicPr>
          <p:cNvPr id="271" name="Google Shape;271;p6"/>
          <p:cNvPicPr preferRelativeResize="0"/>
          <p:nvPr/>
        </p:nvPicPr>
        <p:blipFill rotWithShape="1">
          <a:blip r:embed="rId3">
            <a:alphaModFix/>
          </a:blip>
          <a:srcRect b="0" l="0" r="0" t="0"/>
          <a:stretch/>
        </p:blipFill>
        <p:spPr>
          <a:xfrm rot="5400000">
            <a:off x="10586431" y="-909706"/>
            <a:ext cx="558950" cy="2338913"/>
          </a:xfrm>
          <a:prstGeom prst="rect">
            <a:avLst/>
          </a:prstGeom>
          <a:noFill/>
          <a:ln>
            <a:noFill/>
          </a:ln>
        </p:spPr>
      </p:pic>
      <p:pic>
        <p:nvPicPr>
          <p:cNvPr id="272" name="Google Shape;272;p6"/>
          <p:cNvPicPr preferRelativeResize="0"/>
          <p:nvPr/>
        </p:nvPicPr>
        <p:blipFill rotWithShape="1">
          <a:blip r:embed="rId5">
            <a:alphaModFix/>
          </a:blip>
          <a:srcRect b="0" l="0" r="0" t="0"/>
          <a:stretch/>
        </p:blipFill>
        <p:spPr>
          <a:xfrm>
            <a:off x="9135739" y="-19725"/>
            <a:ext cx="560710" cy="558951"/>
          </a:xfrm>
          <a:prstGeom prst="rect">
            <a:avLst/>
          </a:prstGeom>
          <a:noFill/>
          <a:ln>
            <a:noFill/>
          </a:ln>
        </p:spPr>
      </p:pic>
      <p:pic>
        <p:nvPicPr>
          <p:cNvPr descr="A picture containing drawing&#10;&#10;Description automatically generated" id="273" name="Google Shape;273;p6"/>
          <p:cNvPicPr preferRelativeResize="0"/>
          <p:nvPr/>
        </p:nvPicPr>
        <p:blipFill rotWithShape="1">
          <a:blip r:embed="rId6">
            <a:alphaModFix/>
          </a:blip>
          <a:srcRect b="0" l="0" r="0" t="0"/>
          <a:stretch/>
        </p:blipFill>
        <p:spPr>
          <a:xfrm>
            <a:off x="95620" y="133509"/>
            <a:ext cx="3245736" cy="811434"/>
          </a:xfrm>
          <a:prstGeom prst="rect">
            <a:avLst/>
          </a:prstGeom>
          <a:noFill/>
          <a:ln>
            <a:noFill/>
          </a:ln>
        </p:spPr>
      </p:pic>
      <p:graphicFrame>
        <p:nvGraphicFramePr>
          <p:cNvPr id="274" name="Google Shape;274;p6"/>
          <p:cNvGraphicFramePr/>
          <p:nvPr/>
        </p:nvGraphicFramePr>
        <p:xfrm>
          <a:off x="876300" y="1020900"/>
          <a:ext cx="3000000" cy="3000000"/>
        </p:xfrm>
        <a:graphic>
          <a:graphicData uri="http://schemas.openxmlformats.org/drawingml/2006/table">
            <a:tbl>
              <a:tblPr>
                <a:noFill/>
                <a:tableStyleId>{061F258E-1FF7-47F0-BFBC-480AC7116275}</a:tableStyleId>
              </a:tblPr>
              <a:tblGrid>
                <a:gridCol w="6256025"/>
                <a:gridCol w="4030975"/>
              </a:tblGrid>
              <a:tr h="381000">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latin typeface="Marcellus"/>
                          <a:ea typeface="Marcellus"/>
                          <a:cs typeface="Marcellus"/>
                          <a:sym typeface="Marcellus"/>
                        </a:rPr>
                        <a:t>Task</a:t>
                      </a:r>
                      <a:endParaRPr b="1" sz="28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b="1" lang="en-US" sz="2800" u="none" cap="none" strike="noStrike">
                          <a:latin typeface="Marcellus"/>
                          <a:ea typeface="Marcellus"/>
                          <a:cs typeface="Marcellus"/>
                          <a:sym typeface="Marcellus"/>
                        </a:rPr>
                        <a:t>Timeline</a:t>
                      </a:r>
                      <a:endParaRPr b="1" sz="28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406400" lvl="0" marL="457200" marR="0" rtl="0" algn="l">
                        <a:lnSpc>
                          <a:spcPct val="100000"/>
                        </a:lnSpc>
                        <a:spcBef>
                          <a:spcPts val="0"/>
                        </a:spcBef>
                        <a:spcAft>
                          <a:spcPts val="0"/>
                        </a:spcAft>
                        <a:buClr>
                          <a:srgbClr val="000000"/>
                        </a:buClr>
                        <a:buSzPts val="2800"/>
                        <a:buFont typeface="Marcellus"/>
                        <a:buChar char="●"/>
                      </a:pPr>
                      <a:r>
                        <a:rPr lang="en-US" sz="2800" u="none" cap="none" strike="noStrike">
                          <a:latin typeface="Marcellus"/>
                          <a:ea typeface="Marcellus"/>
                          <a:cs typeface="Marcellus"/>
                          <a:sym typeface="Marcellus"/>
                        </a:rPr>
                        <a:t>Text Input Handling</a:t>
                      </a:r>
                      <a:endParaRPr sz="28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lang="en-US" sz="2800" u="none" cap="none" strike="noStrike">
                          <a:latin typeface="Marcellus"/>
                          <a:ea typeface="Marcellus"/>
                          <a:cs typeface="Marcellus"/>
                          <a:sym typeface="Marcellus"/>
                        </a:rPr>
                        <a:t>20th Feb - 22nd Feb</a:t>
                      </a:r>
                      <a:endParaRPr sz="28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406400" lvl="0" marL="457200" marR="0" rtl="0" algn="l">
                        <a:lnSpc>
                          <a:spcPct val="100000"/>
                        </a:lnSpc>
                        <a:spcBef>
                          <a:spcPts val="0"/>
                        </a:spcBef>
                        <a:spcAft>
                          <a:spcPts val="0"/>
                        </a:spcAft>
                        <a:buClr>
                          <a:srgbClr val="000000"/>
                        </a:buClr>
                        <a:buSzPts val="2800"/>
                        <a:buFont typeface="Marcellus"/>
                        <a:buChar char="●"/>
                      </a:pPr>
                      <a:r>
                        <a:rPr lang="en-US" sz="2800" u="none" cap="none" strike="noStrike">
                          <a:latin typeface="Marcellus"/>
                          <a:ea typeface="Marcellus"/>
                          <a:cs typeface="Marcellus"/>
                          <a:sym typeface="Marcellus"/>
                        </a:rPr>
                        <a:t>Text-to-Table Conversion using LLM</a:t>
                      </a:r>
                      <a:endParaRPr sz="28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lang="en-US" sz="2800" u="none" cap="none" strike="noStrike">
                          <a:latin typeface="Marcellus"/>
                          <a:ea typeface="Marcellus"/>
                          <a:cs typeface="Marcellus"/>
                          <a:sym typeface="Marcellus"/>
                        </a:rPr>
                        <a:t>23rd Feb - 24th Feb</a:t>
                      </a:r>
                      <a:endParaRPr sz="28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406400" lvl="0" marL="457200" marR="0" rtl="0" algn="l">
                        <a:lnSpc>
                          <a:spcPct val="100000"/>
                        </a:lnSpc>
                        <a:spcBef>
                          <a:spcPts val="0"/>
                        </a:spcBef>
                        <a:spcAft>
                          <a:spcPts val="0"/>
                        </a:spcAft>
                        <a:buClr>
                          <a:srgbClr val="000000"/>
                        </a:buClr>
                        <a:buSzPts val="2800"/>
                        <a:buFont typeface="Marcellus"/>
                        <a:buChar char="●"/>
                      </a:pPr>
                      <a:r>
                        <a:rPr lang="en-US" sz="2800" u="none" cap="none" strike="noStrike">
                          <a:latin typeface="Marcellus"/>
                          <a:ea typeface="Marcellus"/>
                          <a:cs typeface="Marcellus"/>
                          <a:sym typeface="Marcellus"/>
                        </a:rPr>
                        <a:t>Dataset Creation</a:t>
                      </a:r>
                      <a:endParaRPr sz="2800" u="none" cap="none" strike="noStrike">
                        <a:latin typeface="Marcellus"/>
                        <a:ea typeface="Marcellus"/>
                        <a:cs typeface="Marcellus"/>
                        <a:sym typeface="Marcellus"/>
                      </a:endParaRPr>
                    </a:p>
                    <a:p>
                      <a:pPr indent="-406400" lvl="0" marL="457200" marR="0" rtl="0" algn="l">
                        <a:lnSpc>
                          <a:spcPct val="100000"/>
                        </a:lnSpc>
                        <a:spcBef>
                          <a:spcPts val="0"/>
                        </a:spcBef>
                        <a:spcAft>
                          <a:spcPts val="0"/>
                        </a:spcAft>
                        <a:buClr>
                          <a:srgbClr val="000000"/>
                        </a:buClr>
                        <a:buSzPts val="2800"/>
                        <a:buFont typeface="Marcellus"/>
                        <a:buChar char="●"/>
                      </a:pPr>
                      <a:r>
                        <a:rPr lang="en-US" sz="2800" u="none" cap="none" strike="noStrike">
                          <a:latin typeface="Marcellus"/>
                          <a:ea typeface="Marcellus"/>
                          <a:cs typeface="Marcellus"/>
                          <a:sym typeface="Marcellus"/>
                        </a:rPr>
                        <a:t>Building RAG Model for Visualization</a:t>
                      </a:r>
                      <a:endParaRPr sz="2800" u="none" cap="none" strike="noStrike">
                        <a:latin typeface="Marcellus"/>
                        <a:ea typeface="Marcellus"/>
                        <a:cs typeface="Marcellus"/>
                        <a:sym typeface="Marcellus"/>
                      </a:endParaRPr>
                    </a:p>
                    <a:p>
                      <a:pPr indent="-406400" lvl="0" marL="457200" marR="0" rtl="0" algn="l">
                        <a:lnSpc>
                          <a:spcPct val="100000"/>
                        </a:lnSpc>
                        <a:spcBef>
                          <a:spcPts val="0"/>
                        </a:spcBef>
                        <a:spcAft>
                          <a:spcPts val="0"/>
                        </a:spcAft>
                        <a:buClr>
                          <a:srgbClr val="000000"/>
                        </a:buClr>
                        <a:buSzPts val="2800"/>
                        <a:buFont typeface="Marcellus"/>
                        <a:buChar char="●"/>
                      </a:pPr>
                      <a:r>
                        <a:rPr lang="en-US" sz="2800" u="none" cap="none" strike="noStrike">
                          <a:latin typeface="Marcellus"/>
                          <a:ea typeface="Marcellus"/>
                          <a:cs typeface="Marcellus"/>
                          <a:sym typeface="Marcellus"/>
                        </a:rPr>
                        <a:t>Generate 2D Visualisation</a:t>
                      </a:r>
                      <a:endParaRPr sz="28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lang="en-US" sz="2800" u="none" cap="none" strike="noStrike">
                          <a:latin typeface="Marcellus"/>
                          <a:ea typeface="Marcellus"/>
                          <a:cs typeface="Marcellus"/>
                          <a:sym typeface="Marcellus"/>
                        </a:rPr>
                        <a:t>25th Feb - 1st March</a:t>
                      </a:r>
                      <a:endParaRPr sz="28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406400" lvl="0" marL="457200" marR="0" rtl="0" algn="l">
                        <a:lnSpc>
                          <a:spcPct val="100000"/>
                        </a:lnSpc>
                        <a:spcBef>
                          <a:spcPts val="0"/>
                        </a:spcBef>
                        <a:spcAft>
                          <a:spcPts val="0"/>
                        </a:spcAft>
                        <a:buClr>
                          <a:srgbClr val="000000"/>
                        </a:buClr>
                        <a:buSzPts val="2800"/>
                        <a:buFont typeface="Marcellus"/>
                        <a:buChar char="●"/>
                      </a:pPr>
                      <a:r>
                        <a:rPr lang="en-US" sz="2800" u="none" cap="none" strike="noStrike">
                          <a:latin typeface="Marcellus"/>
                          <a:ea typeface="Marcellus"/>
                          <a:cs typeface="Marcellus"/>
                          <a:sym typeface="Marcellus"/>
                        </a:rPr>
                        <a:t>3D Visualization Generation &amp; VR Interaction</a:t>
                      </a:r>
                      <a:endParaRPr sz="28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800"/>
                        <a:buFont typeface="Arial"/>
                        <a:buNone/>
                      </a:pPr>
                      <a:r>
                        <a:rPr lang="en-US" sz="2800" u="none" cap="none" strike="noStrike">
                          <a:latin typeface="Marcellus"/>
                          <a:ea typeface="Marcellus"/>
                          <a:cs typeface="Marcellus"/>
                          <a:sym typeface="Marcellus"/>
                        </a:rPr>
                        <a:t>8th March - 15th March</a:t>
                      </a:r>
                      <a:endParaRPr sz="28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75" name="Google Shape;275;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331501c0749_0_0"/>
          <p:cNvSpPr txBox="1"/>
          <p:nvPr>
            <p:ph type="title"/>
          </p:nvPr>
        </p:nvSpPr>
        <p:spPr>
          <a:xfrm>
            <a:off x="0" y="0"/>
            <a:ext cx="12315600" cy="721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extLst>
                  <a:ext uri="http://customooxmlschemas.google.com/">
                    <go:slidesCustomData xmlns:go="http://customooxmlschemas.google.com/" textRoundtripDataId="2"/>
                  </a:ext>
                </a:extLst>
              </a:rPr>
              <a:t>References</a:t>
            </a:r>
            <a:endParaRPr sz="3600">
              <a:solidFill>
                <a:srgbClr val="C00000"/>
              </a:solidFill>
              <a:latin typeface="Marcellus"/>
              <a:ea typeface="Marcellus"/>
              <a:cs typeface="Marcellus"/>
              <a:sym typeface="Marcellus"/>
            </a:endParaRPr>
          </a:p>
        </p:txBody>
      </p:sp>
      <p:pic>
        <p:nvPicPr>
          <p:cNvPr id="281" name="Google Shape;281;g331501c0749_0_0"/>
          <p:cNvPicPr preferRelativeResize="0"/>
          <p:nvPr/>
        </p:nvPicPr>
        <p:blipFill rotWithShape="1">
          <a:blip r:embed="rId3">
            <a:alphaModFix/>
          </a:blip>
          <a:srcRect b="0" l="0" r="0" t="0"/>
          <a:stretch/>
        </p:blipFill>
        <p:spPr>
          <a:xfrm>
            <a:off x="11755010" y="4869"/>
            <a:ext cx="560709" cy="6853129"/>
          </a:xfrm>
          <a:prstGeom prst="rect">
            <a:avLst/>
          </a:prstGeom>
          <a:noFill/>
          <a:ln>
            <a:noFill/>
          </a:ln>
        </p:spPr>
      </p:pic>
      <p:pic>
        <p:nvPicPr>
          <p:cNvPr id="282" name="Google Shape;282;g331501c0749_0_0"/>
          <p:cNvPicPr preferRelativeResize="0"/>
          <p:nvPr/>
        </p:nvPicPr>
        <p:blipFill rotWithShape="1">
          <a:blip r:embed="rId3">
            <a:alphaModFix/>
          </a:blip>
          <a:srcRect b="0" l="0" r="0" t="0"/>
          <a:stretch/>
        </p:blipFill>
        <p:spPr>
          <a:xfrm rot="5400000">
            <a:off x="10586431" y="-909706"/>
            <a:ext cx="558950" cy="2338913"/>
          </a:xfrm>
          <a:prstGeom prst="rect">
            <a:avLst/>
          </a:prstGeom>
          <a:noFill/>
          <a:ln>
            <a:noFill/>
          </a:ln>
        </p:spPr>
      </p:pic>
      <p:pic>
        <p:nvPicPr>
          <p:cNvPr id="283" name="Google Shape;283;g331501c0749_0_0"/>
          <p:cNvPicPr preferRelativeResize="0"/>
          <p:nvPr/>
        </p:nvPicPr>
        <p:blipFill rotWithShape="1">
          <a:blip r:embed="rId4">
            <a:alphaModFix/>
          </a:blip>
          <a:srcRect b="0" l="0" r="0" t="0"/>
          <a:stretch/>
        </p:blipFill>
        <p:spPr>
          <a:xfrm>
            <a:off x="9135739" y="-19725"/>
            <a:ext cx="560710" cy="558951"/>
          </a:xfrm>
          <a:prstGeom prst="rect">
            <a:avLst/>
          </a:prstGeom>
          <a:noFill/>
          <a:ln>
            <a:noFill/>
          </a:ln>
        </p:spPr>
      </p:pic>
      <p:pic>
        <p:nvPicPr>
          <p:cNvPr descr="A picture containing drawing&#10;&#10;Description automatically generated" id="284" name="Google Shape;284;g331501c0749_0_0"/>
          <p:cNvPicPr preferRelativeResize="0"/>
          <p:nvPr/>
        </p:nvPicPr>
        <p:blipFill rotWithShape="1">
          <a:blip r:embed="rId5">
            <a:alphaModFix/>
          </a:blip>
          <a:srcRect b="0" l="0" r="0" t="0"/>
          <a:stretch/>
        </p:blipFill>
        <p:spPr>
          <a:xfrm>
            <a:off x="19425" y="-18900"/>
            <a:ext cx="2235718" cy="558950"/>
          </a:xfrm>
          <a:prstGeom prst="rect">
            <a:avLst/>
          </a:prstGeom>
          <a:noFill/>
          <a:ln>
            <a:noFill/>
          </a:ln>
        </p:spPr>
      </p:pic>
      <p:sp>
        <p:nvSpPr>
          <p:cNvPr id="285" name="Google Shape;285;g331501c0749_0_0"/>
          <p:cNvSpPr txBox="1"/>
          <p:nvPr/>
        </p:nvSpPr>
        <p:spPr>
          <a:xfrm>
            <a:off x="95625" y="730500"/>
            <a:ext cx="11583300" cy="5625900"/>
          </a:xfrm>
          <a:prstGeom prst="rect">
            <a:avLst/>
          </a:prstGeom>
          <a:noFill/>
          <a:ln>
            <a:noFill/>
          </a:ln>
        </p:spPr>
        <p:txBody>
          <a:bodyPr anchorCtr="0" anchor="t" bIns="45700" lIns="91425" spcFirstLastPara="1" rIns="91425" wrap="square" tIns="45700">
            <a:noAutofit/>
          </a:bodyPr>
          <a:lstStyle/>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S. Coyne and Y. Dong, "Tabularis Revilio: Converting Text to Tables," ACM International Conference on Information and Knowledge Management (CIKM 2024), 2024.</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M. Singh, S. Gulwani, V. Le, and G. Verbruggen, "gTBLS: Generating Tables from Text by Conditional Question Answering," arXiv preprint arXiv:2403.14457, 2024.</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A. Sundar, C. Richardson, and L. Heck, "Large Language Models as Generalizable Text-to-Table Systems," Proceedings of the Association for Computational Linguistics (ACL 2024), 2024.</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Y. Dong, M. Oyamada, C. Xiao, and H. Zhang, "On the Use of Large Language Models for Table Tasks," VLDB/NeurIPS, 2024.</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X. Wu, J. Zhang, and H. Li, "Text-to-Table: A New Way of Information Extraction," ACL, 2022.</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Z. Guo, J. Zhou, J. Qi, M. Yan, Z. He, X. Wang, and C. Zhou, "Towards Controlled Table-to-Text Generation with Scientific Reasoning," IEEE/Scientific NLP Conference, 2023.</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chemeClr val="dk1"/>
                </a:solidFill>
                <a:latin typeface="Marcellus"/>
                <a:ea typeface="Marcellus"/>
                <a:cs typeface="Marcellus"/>
                <a:sym typeface="Marcellus"/>
              </a:rPr>
              <a:t>A. H. Huang, H. Wang, and Y. Yang, "FinBERT: A Large Language Model for Extracting Information from Financial Text," Contemporary Accounting Research, vol. 40, no. 2, pp. 806–841, Summer 2023, doi: 10.1111/1911-3846.12832.</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P. Kumar, R. Kumar, and A. Gupta, "The Performance of BERT as Data Representation of Text Clustering," Journal of Big Data, 2022.</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T. A. Sharma, R. P. Singh, and K. Gupta, "A Survey of Text Representation and Embedding Techniques in NLP," IEEE Access, 2023.</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R. Kumar and A. Gupta, "Graph-Based Text Representation and Matching: A Review of the State of the Art and Future Challenges," IEEE Transactions on Knowledge and Data Engineering, 2020.</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A. Sharma, R. Patel, and R. Singh, "From Text to Knowledge with Graphs: Modelling, Querying and Exploiting Textual Content," arXiv preprint, 2023.</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D. Patel and M. Kumar, "A Novel Multidimensional Reference Model for Heterogeneous Textual Datasets Using Context, Semantic and Syntactic Clues," arXiv preprint, 2023.</a:t>
            </a:r>
            <a:endParaRPr b="0" i="0" sz="1500" u="none" cap="none" strike="noStrike">
              <a:solidFill>
                <a:srgbClr val="262626"/>
              </a:solidFill>
              <a:latin typeface="Marcellus"/>
              <a:ea typeface="Marcellus"/>
              <a:cs typeface="Marcellus"/>
              <a:sym typeface="Marcellus"/>
            </a:endParaRPr>
          </a:p>
        </p:txBody>
      </p:sp>
      <p:sp>
        <p:nvSpPr>
          <p:cNvPr id="286" name="Google Shape;286;g331501c0749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descr="A close up of a sign&#10;&#10;Description automatically generated" id="287" name="Google Shape;287;g331501c0749_0_0"/>
          <p:cNvPicPr preferRelativeResize="0"/>
          <p:nvPr>
            <p:ph idx="1" type="body"/>
          </p:nvPr>
        </p:nvPicPr>
        <p:blipFill rotWithShape="1">
          <a:blip r:embed="rId6">
            <a:alphaModFix/>
          </a:blip>
          <a:srcRect b="0" l="0" r="0" t="0"/>
          <a:stretch/>
        </p:blipFill>
        <p:spPr>
          <a:xfrm>
            <a:off x="-7" y="6356350"/>
            <a:ext cx="681600" cy="507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A picture containing drawing&#10;&#10;Description automatically generated" id="95" name="Google Shape;95;g3314ebcdd83_0_17"/>
          <p:cNvPicPr preferRelativeResize="0"/>
          <p:nvPr/>
        </p:nvPicPr>
        <p:blipFill rotWithShape="1">
          <a:blip r:embed="rId3">
            <a:alphaModFix/>
          </a:blip>
          <a:srcRect b="0" l="0" r="0" t="0"/>
          <a:stretch/>
        </p:blipFill>
        <p:spPr>
          <a:xfrm>
            <a:off x="777240" y="5828983"/>
            <a:ext cx="2655568" cy="663892"/>
          </a:xfrm>
          <a:prstGeom prst="rect">
            <a:avLst/>
          </a:prstGeom>
          <a:noFill/>
          <a:ln>
            <a:noFill/>
          </a:ln>
        </p:spPr>
      </p:pic>
      <p:sp>
        <p:nvSpPr>
          <p:cNvPr id="96" name="Google Shape;96;g3314ebcdd83_0_17"/>
          <p:cNvSpPr txBox="1"/>
          <p:nvPr>
            <p:ph type="title"/>
          </p:nvPr>
        </p:nvSpPr>
        <p:spPr>
          <a:xfrm>
            <a:off x="777250" y="2225"/>
            <a:ext cx="11414700" cy="882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4400"/>
              <a:buFont typeface="Marcellus"/>
              <a:buNone/>
            </a:pPr>
            <a:r>
              <a:rPr lang="en-US" sz="3600">
                <a:solidFill>
                  <a:srgbClr val="C00000"/>
                </a:solidFill>
                <a:latin typeface="Marcellus"/>
                <a:ea typeface="Marcellus"/>
                <a:cs typeface="Marcellus"/>
                <a:sym typeface="Marcellus"/>
              </a:rPr>
              <a:t>The Need for Interactive Data Visualization in VR</a:t>
            </a:r>
            <a:endParaRPr sz="3600">
              <a:latin typeface="Marcellus"/>
              <a:ea typeface="Marcellus"/>
              <a:cs typeface="Marcellus"/>
              <a:sym typeface="Marcellus"/>
            </a:endParaRPr>
          </a:p>
        </p:txBody>
      </p:sp>
      <p:sp>
        <p:nvSpPr>
          <p:cNvPr id="97" name="Google Shape;97;g3314ebcdd83_0_17"/>
          <p:cNvSpPr txBox="1"/>
          <p:nvPr>
            <p:ph idx="1" type="body"/>
          </p:nvPr>
        </p:nvSpPr>
        <p:spPr>
          <a:xfrm>
            <a:off x="1031250" y="1189025"/>
            <a:ext cx="5811000" cy="4212000"/>
          </a:xfrm>
          <a:prstGeom prst="rect">
            <a:avLst/>
          </a:prstGeom>
          <a:noFill/>
          <a:ln>
            <a:noFill/>
          </a:ln>
        </p:spPr>
        <p:txBody>
          <a:bodyPr anchorCtr="0" anchor="t" bIns="45700" lIns="91425" spcFirstLastPara="1" rIns="91425" wrap="square" tIns="45700">
            <a:normAutofit/>
          </a:bodyPr>
          <a:lstStyle/>
          <a:p>
            <a:pPr indent="-406400" lvl="0" marL="457200" rtl="0" algn="just">
              <a:lnSpc>
                <a:spcPct val="115000"/>
              </a:lnSpc>
              <a:spcBef>
                <a:spcPts val="0"/>
              </a:spcBef>
              <a:spcAft>
                <a:spcPts val="0"/>
              </a:spcAft>
              <a:buClr>
                <a:srgbClr val="262626"/>
              </a:buClr>
              <a:buSzPts val="2800"/>
              <a:buFont typeface="Marcellus"/>
              <a:buChar char="•"/>
            </a:pPr>
            <a:r>
              <a:rPr lang="en-US">
                <a:solidFill>
                  <a:srgbClr val="262626"/>
                </a:solidFill>
                <a:latin typeface="Marcellus"/>
                <a:ea typeface="Marcellus"/>
                <a:cs typeface="Marcellus"/>
                <a:sym typeface="Marcellus"/>
              </a:rPr>
              <a:t>Traditional 2D visualizations limit data understanding.</a:t>
            </a:r>
            <a:endParaRPr>
              <a:solidFill>
                <a:srgbClr val="262626"/>
              </a:solidFill>
              <a:latin typeface="Marcellus"/>
              <a:ea typeface="Marcellus"/>
              <a:cs typeface="Marcellus"/>
              <a:sym typeface="Marcellus"/>
            </a:endParaRPr>
          </a:p>
          <a:p>
            <a:pPr indent="-406400" lvl="0" marL="457200" rtl="0" algn="just">
              <a:lnSpc>
                <a:spcPct val="115000"/>
              </a:lnSpc>
              <a:spcBef>
                <a:spcPts val="0"/>
              </a:spcBef>
              <a:spcAft>
                <a:spcPts val="0"/>
              </a:spcAft>
              <a:buClr>
                <a:srgbClr val="262626"/>
              </a:buClr>
              <a:buSzPts val="2800"/>
              <a:buFont typeface="Marcellus"/>
              <a:buChar char="•"/>
            </a:pPr>
            <a:r>
              <a:rPr lang="en-US">
                <a:solidFill>
                  <a:srgbClr val="262626"/>
                </a:solidFill>
                <a:latin typeface="Marcellus"/>
                <a:ea typeface="Marcellus"/>
                <a:cs typeface="Marcellus"/>
                <a:sym typeface="Marcellus"/>
              </a:rPr>
              <a:t>Virtual Reality </a:t>
            </a:r>
            <a:r>
              <a:rPr b="1" lang="en-US">
                <a:solidFill>
                  <a:srgbClr val="262626"/>
                </a:solidFill>
                <a:latin typeface="Marcellus"/>
                <a:ea typeface="Marcellus"/>
                <a:cs typeface="Marcellus"/>
                <a:sym typeface="Marcellus"/>
              </a:rPr>
              <a:t>enables data exploration</a:t>
            </a:r>
            <a:r>
              <a:rPr lang="en-US">
                <a:solidFill>
                  <a:srgbClr val="262626"/>
                </a:solidFill>
                <a:latin typeface="Marcellus"/>
                <a:ea typeface="Marcellus"/>
                <a:cs typeface="Marcellus"/>
                <a:sym typeface="Marcellus"/>
              </a:rPr>
              <a:t> in 3D space.</a:t>
            </a:r>
            <a:endParaRPr>
              <a:solidFill>
                <a:srgbClr val="262626"/>
              </a:solidFill>
              <a:latin typeface="Marcellus"/>
              <a:ea typeface="Marcellus"/>
              <a:cs typeface="Marcellus"/>
              <a:sym typeface="Marcellus"/>
            </a:endParaRPr>
          </a:p>
          <a:p>
            <a:pPr indent="-406400" lvl="0" marL="457200" rtl="0" algn="just">
              <a:lnSpc>
                <a:spcPct val="115000"/>
              </a:lnSpc>
              <a:spcBef>
                <a:spcPts val="0"/>
              </a:spcBef>
              <a:spcAft>
                <a:spcPts val="0"/>
              </a:spcAft>
              <a:buClr>
                <a:srgbClr val="262626"/>
              </a:buClr>
              <a:buSzPts val="2800"/>
              <a:buFont typeface="Marcellus"/>
              <a:buChar char="•"/>
            </a:pPr>
            <a:r>
              <a:rPr lang="en-US">
                <a:solidFill>
                  <a:srgbClr val="262626"/>
                </a:solidFill>
                <a:latin typeface="Marcellus"/>
                <a:ea typeface="Marcellus"/>
                <a:cs typeface="Marcellus"/>
                <a:sym typeface="Marcellus"/>
              </a:rPr>
              <a:t>Provides an </a:t>
            </a:r>
            <a:r>
              <a:rPr b="1" lang="en-US">
                <a:solidFill>
                  <a:srgbClr val="262626"/>
                </a:solidFill>
                <a:latin typeface="Marcellus"/>
                <a:ea typeface="Marcellus"/>
                <a:cs typeface="Marcellus"/>
                <a:sym typeface="Marcellus"/>
              </a:rPr>
              <a:t>immersive and interactive</a:t>
            </a:r>
            <a:r>
              <a:rPr lang="en-US">
                <a:solidFill>
                  <a:srgbClr val="262626"/>
                </a:solidFill>
                <a:latin typeface="Marcellus"/>
                <a:ea typeface="Marcellus"/>
                <a:cs typeface="Marcellus"/>
                <a:sym typeface="Marcellus"/>
              </a:rPr>
              <a:t> experience.</a:t>
            </a:r>
            <a:endParaRPr>
              <a:solidFill>
                <a:srgbClr val="262626"/>
              </a:solidFill>
              <a:latin typeface="Marcellus"/>
              <a:ea typeface="Marcellus"/>
              <a:cs typeface="Marcellus"/>
              <a:sym typeface="Marcellus"/>
            </a:endParaRPr>
          </a:p>
          <a:p>
            <a:pPr indent="-406400" lvl="0" marL="457200" rtl="0" algn="just">
              <a:lnSpc>
                <a:spcPct val="115000"/>
              </a:lnSpc>
              <a:spcBef>
                <a:spcPts val="0"/>
              </a:spcBef>
              <a:spcAft>
                <a:spcPts val="0"/>
              </a:spcAft>
              <a:buClr>
                <a:srgbClr val="262626"/>
              </a:buClr>
              <a:buSzPts val="2800"/>
              <a:buFont typeface="Marcellus"/>
              <a:buChar char="•"/>
            </a:pPr>
            <a:r>
              <a:rPr lang="en-US">
                <a:solidFill>
                  <a:srgbClr val="262626"/>
                </a:solidFill>
                <a:latin typeface="Marcellus"/>
                <a:ea typeface="Marcellus"/>
                <a:cs typeface="Marcellus"/>
                <a:sym typeface="Marcellus"/>
              </a:rPr>
              <a:t>Enhances insights and </a:t>
            </a:r>
            <a:r>
              <a:rPr b="1" lang="en-US">
                <a:solidFill>
                  <a:srgbClr val="262626"/>
                </a:solidFill>
                <a:latin typeface="Marcellus"/>
                <a:ea typeface="Marcellus"/>
                <a:cs typeface="Marcellus"/>
                <a:sym typeface="Marcellus"/>
              </a:rPr>
              <a:t>pattern recognition</a:t>
            </a:r>
            <a:r>
              <a:rPr lang="en-US">
                <a:solidFill>
                  <a:srgbClr val="262626"/>
                </a:solidFill>
                <a:latin typeface="Marcellus"/>
                <a:ea typeface="Marcellus"/>
                <a:cs typeface="Marcellus"/>
                <a:sym typeface="Marcellus"/>
              </a:rPr>
              <a:t>.</a:t>
            </a:r>
            <a:endParaRPr>
              <a:solidFill>
                <a:srgbClr val="262626"/>
              </a:solidFill>
              <a:latin typeface="Marcellus"/>
              <a:ea typeface="Marcellus"/>
              <a:cs typeface="Marcellus"/>
              <a:sym typeface="Marcellus"/>
            </a:endParaRPr>
          </a:p>
        </p:txBody>
      </p:sp>
      <p:pic>
        <p:nvPicPr>
          <p:cNvPr id="98" name="Google Shape;98;g3314ebcdd83_0_17"/>
          <p:cNvPicPr preferRelativeResize="0"/>
          <p:nvPr/>
        </p:nvPicPr>
        <p:blipFill rotWithShape="1">
          <a:blip r:embed="rId4">
            <a:alphaModFix/>
          </a:blip>
          <a:srcRect b="0" l="0" r="0" t="0"/>
          <a:stretch/>
        </p:blipFill>
        <p:spPr>
          <a:xfrm>
            <a:off x="605" y="2219"/>
            <a:ext cx="566958" cy="6855782"/>
          </a:xfrm>
          <a:prstGeom prst="rect">
            <a:avLst/>
          </a:prstGeom>
          <a:noFill/>
          <a:ln>
            <a:noFill/>
          </a:ln>
        </p:spPr>
      </p:pic>
      <p:pic>
        <p:nvPicPr>
          <p:cNvPr id="99" name="Google Shape;99;g3314ebcdd83_0_17"/>
          <p:cNvPicPr preferRelativeResize="0"/>
          <p:nvPr/>
        </p:nvPicPr>
        <p:blipFill rotWithShape="1">
          <a:blip r:embed="rId5">
            <a:alphaModFix/>
          </a:blip>
          <a:srcRect b="0" l="0" r="0" t="0"/>
          <a:stretch/>
        </p:blipFill>
        <p:spPr>
          <a:xfrm>
            <a:off x="567563" y="0"/>
            <a:ext cx="209677" cy="5440679"/>
          </a:xfrm>
          <a:prstGeom prst="rect">
            <a:avLst/>
          </a:prstGeom>
          <a:noFill/>
          <a:ln>
            <a:noFill/>
          </a:ln>
        </p:spPr>
      </p:pic>
      <p:pic>
        <p:nvPicPr>
          <p:cNvPr descr="A close up of a sign&#10;&#10;Description automatically generated" id="100" name="Google Shape;100;g3314ebcdd83_0_17"/>
          <p:cNvPicPr preferRelativeResize="0"/>
          <p:nvPr/>
        </p:nvPicPr>
        <p:blipFill rotWithShape="1">
          <a:blip r:embed="rId6">
            <a:alphaModFix/>
          </a:blip>
          <a:srcRect b="0" l="0" r="0" t="0"/>
          <a:stretch/>
        </p:blipFill>
        <p:spPr>
          <a:xfrm>
            <a:off x="10835239" y="5830821"/>
            <a:ext cx="868683" cy="647487"/>
          </a:xfrm>
          <a:prstGeom prst="rect">
            <a:avLst/>
          </a:prstGeom>
          <a:noFill/>
          <a:ln>
            <a:noFill/>
          </a:ln>
        </p:spPr>
      </p:pic>
      <p:pic>
        <p:nvPicPr>
          <p:cNvPr id="101" name="Google Shape;101;g3314ebcdd83_0_17"/>
          <p:cNvPicPr preferRelativeResize="0"/>
          <p:nvPr/>
        </p:nvPicPr>
        <p:blipFill rotWithShape="1">
          <a:blip r:embed="rId7">
            <a:alphaModFix/>
          </a:blip>
          <a:srcRect b="0" l="0" r="0" t="0"/>
          <a:stretch/>
        </p:blipFill>
        <p:spPr>
          <a:xfrm>
            <a:off x="7075575" y="808025"/>
            <a:ext cx="4780749" cy="4780749"/>
          </a:xfrm>
          <a:prstGeom prst="rect">
            <a:avLst/>
          </a:prstGeom>
          <a:noFill/>
          <a:ln>
            <a:noFill/>
          </a:ln>
        </p:spPr>
      </p:pic>
      <p:sp>
        <p:nvSpPr>
          <p:cNvPr id="102" name="Google Shape;102;g3314ebcdd83_0_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0" y="7250"/>
            <a:ext cx="10515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Problem Definition</a:t>
            </a:r>
            <a:endParaRPr/>
          </a:p>
        </p:txBody>
      </p:sp>
      <p:sp>
        <p:nvSpPr>
          <p:cNvPr id="108" name="Google Shape;108;p2"/>
          <p:cNvSpPr txBox="1"/>
          <p:nvPr>
            <p:ph idx="1" type="body"/>
          </p:nvPr>
        </p:nvSpPr>
        <p:spPr>
          <a:xfrm>
            <a:off x="463550" y="1248125"/>
            <a:ext cx="9601200" cy="24030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SzPts val="1800"/>
              <a:buNone/>
            </a:pPr>
            <a:r>
              <a:rPr lang="en-US">
                <a:solidFill>
                  <a:srgbClr val="262626"/>
                </a:solidFill>
                <a:latin typeface="Marcellus"/>
                <a:ea typeface="Marcellus"/>
                <a:cs typeface="Marcellus"/>
                <a:sym typeface="Marcellus"/>
              </a:rPr>
              <a:t>Develop a system that transforms textual descriptions of numerical data into suitable visualizations, which are then rendered in an immersive Virtual Reality environment for interactive exploration.</a:t>
            </a:r>
            <a:endParaRPr>
              <a:latin typeface="Marcellus"/>
              <a:ea typeface="Marcellus"/>
              <a:cs typeface="Marcellus"/>
              <a:sym typeface="Marcellus"/>
            </a:endParaRPr>
          </a:p>
        </p:txBody>
      </p:sp>
      <p:pic>
        <p:nvPicPr>
          <p:cNvPr id="109" name="Google Shape;109;p2"/>
          <p:cNvPicPr preferRelativeResize="0"/>
          <p:nvPr/>
        </p:nvPicPr>
        <p:blipFill rotWithShape="1">
          <a:blip r:embed="rId3">
            <a:alphaModFix/>
          </a:blip>
          <a:srcRect b="0" l="0" r="0" t="0"/>
          <a:stretch/>
        </p:blipFill>
        <p:spPr>
          <a:xfrm>
            <a:off x="11040979" y="0"/>
            <a:ext cx="1151021" cy="6855781"/>
          </a:xfrm>
          <a:prstGeom prst="rect">
            <a:avLst/>
          </a:prstGeom>
          <a:noFill/>
          <a:ln>
            <a:noFill/>
          </a:ln>
        </p:spPr>
      </p:pic>
      <p:pic>
        <p:nvPicPr>
          <p:cNvPr id="110" name="Google Shape;110;p2"/>
          <p:cNvPicPr preferRelativeResize="0"/>
          <p:nvPr/>
        </p:nvPicPr>
        <p:blipFill rotWithShape="1">
          <a:blip r:embed="rId4">
            <a:alphaModFix/>
          </a:blip>
          <a:srcRect b="0" l="0" r="0" t="0"/>
          <a:stretch/>
        </p:blipFill>
        <p:spPr>
          <a:xfrm>
            <a:off x="10515600" y="0"/>
            <a:ext cx="525379" cy="5440680"/>
          </a:xfrm>
          <a:prstGeom prst="rect">
            <a:avLst/>
          </a:prstGeom>
          <a:noFill/>
          <a:ln>
            <a:noFill/>
          </a:ln>
        </p:spPr>
      </p:pic>
      <p:pic>
        <p:nvPicPr>
          <p:cNvPr descr="A close up of a sign&#10;&#10;Description automatically generated" id="111" name="Google Shape;111;p2"/>
          <p:cNvPicPr preferRelativeResize="0"/>
          <p:nvPr/>
        </p:nvPicPr>
        <p:blipFill rotWithShape="1">
          <a:blip r:embed="rId5">
            <a:alphaModFix/>
          </a:blip>
          <a:srcRect b="0" l="0" r="0" t="0"/>
          <a:stretch/>
        </p:blipFill>
        <p:spPr>
          <a:xfrm>
            <a:off x="9901584" y="5887634"/>
            <a:ext cx="868683" cy="647487"/>
          </a:xfrm>
          <a:prstGeom prst="rect">
            <a:avLst/>
          </a:prstGeom>
          <a:noFill/>
          <a:ln>
            <a:noFill/>
          </a:ln>
        </p:spPr>
      </p:pic>
      <p:pic>
        <p:nvPicPr>
          <p:cNvPr descr="A picture containing drawing&#10;&#10;Description automatically generated" id="112" name="Google Shape;112;p2"/>
          <p:cNvPicPr preferRelativeResize="0"/>
          <p:nvPr/>
        </p:nvPicPr>
        <p:blipFill rotWithShape="1">
          <a:blip r:embed="rId6">
            <a:alphaModFix/>
          </a:blip>
          <a:srcRect b="0" l="0" r="0" t="0"/>
          <a:stretch/>
        </p:blipFill>
        <p:spPr>
          <a:xfrm>
            <a:off x="191452" y="5887634"/>
            <a:ext cx="3245736" cy="811434"/>
          </a:xfrm>
          <a:prstGeom prst="rect">
            <a:avLst/>
          </a:prstGeom>
          <a:noFill/>
          <a:ln>
            <a:noFill/>
          </a:ln>
        </p:spPr>
      </p:pic>
      <p:sp>
        <p:nvSpPr>
          <p:cNvPr id="113" name="Google Shape;113;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A picture containing drawing&#10;&#10;Description automatically generated" id="118" name="Google Shape;118;g32f46d97168_0_17"/>
          <p:cNvPicPr preferRelativeResize="0"/>
          <p:nvPr/>
        </p:nvPicPr>
        <p:blipFill rotWithShape="1">
          <a:blip r:embed="rId3">
            <a:alphaModFix/>
          </a:blip>
          <a:srcRect b="0" l="0" r="0" t="0"/>
          <a:stretch/>
        </p:blipFill>
        <p:spPr>
          <a:xfrm>
            <a:off x="4" y="6356347"/>
            <a:ext cx="2121775" cy="530450"/>
          </a:xfrm>
          <a:prstGeom prst="rect">
            <a:avLst/>
          </a:prstGeom>
          <a:noFill/>
          <a:ln>
            <a:noFill/>
          </a:ln>
        </p:spPr>
      </p:pic>
      <p:sp>
        <p:nvSpPr>
          <p:cNvPr id="119" name="Google Shape;119;g32f46d97168_0_17"/>
          <p:cNvSpPr txBox="1"/>
          <p:nvPr>
            <p:ph type="title"/>
          </p:nvPr>
        </p:nvSpPr>
        <p:spPr>
          <a:xfrm>
            <a:off x="0" y="-19750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Background Work / Literature Survey</a:t>
            </a:r>
            <a:endParaRPr/>
          </a:p>
        </p:txBody>
      </p:sp>
      <p:pic>
        <p:nvPicPr>
          <p:cNvPr id="120" name="Google Shape;120;g32f46d97168_0_17"/>
          <p:cNvPicPr preferRelativeResize="0"/>
          <p:nvPr/>
        </p:nvPicPr>
        <p:blipFill rotWithShape="1">
          <a:blip r:embed="rId4">
            <a:alphaModFix/>
          </a:blip>
          <a:srcRect b="0" l="0" r="0" t="0"/>
          <a:stretch/>
        </p:blipFill>
        <p:spPr>
          <a:xfrm>
            <a:off x="11040979" y="0"/>
            <a:ext cx="1151021" cy="6855782"/>
          </a:xfrm>
          <a:prstGeom prst="rect">
            <a:avLst/>
          </a:prstGeom>
          <a:noFill/>
          <a:ln>
            <a:noFill/>
          </a:ln>
        </p:spPr>
      </p:pic>
      <p:pic>
        <p:nvPicPr>
          <p:cNvPr id="121" name="Google Shape;121;g32f46d97168_0_17"/>
          <p:cNvPicPr preferRelativeResize="0"/>
          <p:nvPr/>
        </p:nvPicPr>
        <p:blipFill rotWithShape="1">
          <a:blip r:embed="rId5">
            <a:alphaModFix/>
          </a:blip>
          <a:srcRect b="0" l="0" r="0" t="0"/>
          <a:stretch/>
        </p:blipFill>
        <p:spPr>
          <a:xfrm>
            <a:off x="10515600" y="0"/>
            <a:ext cx="525379" cy="5440679"/>
          </a:xfrm>
          <a:prstGeom prst="rect">
            <a:avLst/>
          </a:prstGeom>
          <a:noFill/>
          <a:ln>
            <a:noFill/>
          </a:ln>
        </p:spPr>
      </p:pic>
      <p:pic>
        <p:nvPicPr>
          <p:cNvPr descr="A close up of a sign&#10;&#10;Description automatically generated" id="122" name="Google Shape;122;g32f46d97168_0_17"/>
          <p:cNvPicPr preferRelativeResize="0"/>
          <p:nvPr/>
        </p:nvPicPr>
        <p:blipFill rotWithShape="1">
          <a:blip r:embed="rId6">
            <a:alphaModFix/>
          </a:blip>
          <a:srcRect b="0" l="0" r="0" t="0"/>
          <a:stretch/>
        </p:blipFill>
        <p:spPr>
          <a:xfrm>
            <a:off x="10312734" y="6356349"/>
            <a:ext cx="670039" cy="499425"/>
          </a:xfrm>
          <a:prstGeom prst="rect">
            <a:avLst/>
          </a:prstGeom>
          <a:noFill/>
          <a:ln>
            <a:noFill/>
          </a:ln>
        </p:spPr>
      </p:pic>
      <p:sp>
        <p:nvSpPr>
          <p:cNvPr id="123" name="Google Shape;123;g32f46d97168_0_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cxnSp>
        <p:nvCxnSpPr>
          <p:cNvPr id="124" name="Google Shape;124;g32f46d97168_0_17"/>
          <p:cNvCxnSpPr>
            <a:endCxn id="125" idx="0"/>
          </p:cNvCxnSpPr>
          <p:nvPr/>
        </p:nvCxnSpPr>
        <p:spPr>
          <a:xfrm>
            <a:off x="5131100" y="1299600"/>
            <a:ext cx="3082200" cy="1447200"/>
          </a:xfrm>
          <a:prstGeom prst="bentConnector2">
            <a:avLst/>
          </a:prstGeom>
          <a:noFill/>
          <a:ln cap="flat" cmpd="sng" w="19050">
            <a:solidFill>
              <a:schemeClr val="dk1"/>
            </a:solidFill>
            <a:prstDash val="solid"/>
            <a:miter lim="8000"/>
            <a:headEnd len="sm" w="sm" type="none"/>
            <a:tailEnd len="sm" w="sm" type="triangle"/>
          </a:ln>
        </p:spPr>
      </p:cxnSp>
      <p:cxnSp>
        <p:nvCxnSpPr>
          <p:cNvPr id="126" name="Google Shape;126;g32f46d97168_0_17"/>
          <p:cNvCxnSpPr>
            <a:stCxn id="127" idx="0"/>
          </p:cNvCxnSpPr>
          <p:nvPr/>
        </p:nvCxnSpPr>
        <p:spPr>
          <a:xfrm rot="-5400000">
            <a:off x="2921450" y="482100"/>
            <a:ext cx="1447200" cy="3082200"/>
          </a:xfrm>
          <a:prstGeom prst="bentConnector2">
            <a:avLst/>
          </a:prstGeom>
          <a:noFill/>
          <a:ln cap="flat" cmpd="sng" w="19050">
            <a:solidFill>
              <a:schemeClr val="dk1"/>
            </a:solidFill>
            <a:prstDash val="solid"/>
            <a:miter lim="8000"/>
            <a:headEnd len="sm" w="sm" type="triangle"/>
            <a:tailEnd len="sm" w="sm" type="none"/>
          </a:ln>
        </p:spPr>
      </p:cxnSp>
      <p:sp>
        <p:nvSpPr>
          <p:cNvPr id="127" name="Google Shape;127;g32f46d97168_0_17"/>
          <p:cNvSpPr txBox="1"/>
          <p:nvPr/>
        </p:nvSpPr>
        <p:spPr>
          <a:xfrm>
            <a:off x="424250" y="2746800"/>
            <a:ext cx="3359400" cy="13773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arcellus"/>
                <a:ea typeface="Marcellus"/>
                <a:cs typeface="Marcellus"/>
                <a:sym typeface="Marcellus"/>
              </a:rPr>
              <a:t>Conversion of text into table/images/videos</a:t>
            </a:r>
            <a:endParaRPr b="0" i="0" sz="2400" u="none" cap="none" strike="noStrike">
              <a:solidFill>
                <a:schemeClr val="dk1"/>
              </a:solidFill>
              <a:latin typeface="Marcellus"/>
              <a:ea typeface="Marcellus"/>
              <a:cs typeface="Marcellus"/>
              <a:sym typeface="Marcellus"/>
            </a:endParaRPr>
          </a:p>
        </p:txBody>
      </p:sp>
      <p:sp>
        <p:nvSpPr>
          <p:cNvPr id="125" name="Google Shape;125;g32f46d97168_0_17"/>
          <p:cNvSpPr txBox="1"/>
          <p:nvPr/>
        </p:nvSpPr>
        <p:spPr>
          <a:xfrm>
            <a:off x="6874250" y="2746800"/>
            <a:ext cx="2678100" cy="13773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arcellus"/>
                <a:ea typeface="Marcellus"/>
                <a:cs typeface="Marcellus"/>
                <a:sym typeface="Marcellus"/>
              </a:rPr>
              <a:t>Table to visualisation</a:t>
            </a:r>
            <a:endParaRPr b="0" i="0" sz="2400" u="none" cap="none" strike="noStrike">
              <a:solidFill>
                <a:schemeClr val="dk1"/>
              </a:solidFill>
              <a:latin typeface="Marcellus"/>
              <a:ea typeface="Marcellus"/>
              <a:cs typeface="Marcellus"/>
              <a:sym typeface="Marcellus"/>
            </a:endParaRPr>
          </a:p>
        </p:txBody>
      </p:sp>
      <p:sp>
        <p:nvSpPr>
          <p:cNvPr id="128" name="Google Shape;128;g32f46d97168_0_17"/>
          <p:cNvSpPr txBox="1"/>
          <p:nvPr/>
        </p:nvSpPr>
        <p:spPr>
          <a:xfrm>
            <a:off x="4027925" y="2746800"/>
            <a:ext cx="2678100" cy="13773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arcellus"/>
                <a:ea typeface="Marcellus"/>
                <a:cs typeface="Marcellus"/>
                <a:sym typeface="Marcellus"/>
              </a:rPr>
              <a:t>Processing techniques for text</a:t>
            </a:r>
            <a:endParaRPr b="0" i="0" sz="2400" u="none" cap="none" strike="noStrike">
              <a:solidFill>
                <a:schemeClr val="dk1"/>
              </a:solidFill>
              <a:latin typeface="Marcellus"/>
              <a:ea typeface="Marcellus"/>
              <a:cs typeface="Marcellus"/>
              <a:sym typeface="Marcellus"/>
            </a:endParaRPr>
          </a:p>
        </p:txBody>
      </p:sp>
      <p:cxnSp>
        <p:nvCxnSpPr>
          <p:cNvPr id="129" name="Google Shape;129;g32f46d97168_0_17"/>
          <p:cNvCxnSpPr>
            <a:endCxn id="128" idx="0"/>
          </p:cNvCxnSpPr>
          <p:nvPr/>
        </p:nvCxnSpPr>
        <p:spPr>
          <a:xfrm flipH="1">
            <a:off x="5366975" y="777300"/>
            <a:ext cx="12900" cy="1969500"/>
          </a:xfrm>
          <a:prstGeom prst="straightConnector1">
            <a:avLst/>
          </a:prstGeom>
          <a:noFill/>
          <a:ln cap="flat" cmpd="sng" w="19050">
            <a:solidFill>
              <a:schemeClr val="dk1"/>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A picture containing drawing&#10;&#10;Description automatically generated" id="134" name="Google Shape;134;g331908f9646_0_4"/>
          <p:cNvPicPr preferRelativeResize="0"/>
          <p:nvPr/>
        </p:nvPicPr>
        <p:blipFill rotWithShape="1">
          <a:blip r:embed="rId3">
            <a:alphaModFix/>
          </a:blip>
          <a:srcRect b="0" l="0" r="0" t="0"/>
          <a:stretch/>
        </p:blipFill>
        <p:spPr>
          <a:xfrm>
            <a:off x="4" y="6356347"/>
            <a:ext cx="2121775" cy="530450"/>
          </a:xfrm>
          <a:prstGeom prst="rect">
            <a:avLst/>
          </a:prstGeom>
          <a:noFill/>
          <a:ln>
            <a:noFill/>
          </a:ln>
        </p:spPr>
      </p:pic>
      <p:sp>
        <p:nvSpPr>
          <p:cNvPr id="135" name="Google Shape;135;g331908f9646_0_4"/>
          <p:cNvSpPr txBox="1"/>
          <p:nvPr>
            <p:ph type="title"/>
          </p:nvPr>
        </p:nvSpPr>
        <p:spPr>
          <a:xfrm>
            <a:off x="0" y="-19750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Background Work / Literature Survey</a:t>
            </a:r>
            <a:endParaRPr/>
          </a:p>
        </p:txBody>
      </p:sp>
      <p:pic>
        <p:nvPicPr>
          <p:cNvPr id="136" name="Google Shape;136;g331908f9646_0_4"/>
          <p:cNvPicPr preferRelativeResize="0"/>
          <p:nvPr/>
        </p:nvPicPr>
        <p:blipFill rotWithShape="1">
          <a:blip r:embed="rId4">
            <a:alphaModFix/>
          </a:blip>
          <a:srcRect b="0" l="0" r="0" t="0"/>
          <a:stretch/>
        </p:blipFill>
        <p:spPr>
          <a:xfrm>
            <a:off x="11040979" y="0"/>
            <a:ext cx="1151021" cy="6855782"/>
          </a:xfrm>
          <a:prstGeom prst="rect">
            <a:avLst/>
          </a:prstGeom>
          <a:noFill/>
          <a:ln>
            <a:noFill/>
          </a:ln>
        </p:spPr>
      </p:pic>
      <p:pic>
        <p:nvPicPr>
          <p:cNvPr id="137" name="Google Shape;137;g331908f9646_0_4"/>
          <p:cNvPicPr preferRelativeResize="0"/>
          <p:nvPr/>
        </p:nvPicPr>
        <p:blipFill rotWithShape="1">
          <a:blip r:embed="rId5">
            <a:alphaModFix/>
          </a:blip>
          <a:srcRect b="0" l="0" r="0" t="0"/>
          <a:stretch/>
        </p:blipFill>
        <p:spPr>
          <a:xfrm>
            <a:off x="10515600" y="0"/>
            <a:ext cx="525379" cy="5440679"/>
          </a:xfrm>
          <a:prstGeom prst="rect">
            <a:avLst/>
          </a:prstGeom>
          <a:noFill/>
          <a:ln>
            <a:noFill/>
          </a:ln>
        </p:spPr>
      </p:pic>
      <p:pic>
        <p:nvPicPr>
          <p:cNvPr descr="A close up of a sign&#10;&#10;Description automatically generated" id="138" name="Google Shape;138;g331908f9646_0_4"/>
          <p:cNvPicPr preferRelativeResize="0"/>
          <p:nvPr/>
        </p:nvPicPr>
        <p:blipFill rotWithShape="1">
          <a:blip r:embed="rId6">
            <a:alphaModFix/>
          </a:blip>
          <a:srcRect b="0" l="0" r="0" t="0"/>
          <a:stretch/>
        </p:blipFill>
        <p:spPr>
          <a:xfrm>
            <a:off x="10312734" y="6356349"/>
            <a:ext cx="670039" cy="499425"/>
          </a:xfrm>
          <a:prstGeom prst="rect">
            <a:avLst/>
          </a:prstGeom>
          <a:noFill/>
          <a:ln>
            <a:noFill/>
          </a:ln>
        </p:spPr>
      </p:pic>
      <p:sp>
        <p:nvSpPr>
          <p:cNvPr id="139" name="Google Shape;139;g331908f9646_0_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40" name="Google Shape;140;g331908f9646_0_4"/>
          <p:cNvSpPr txBox="1"/>
          <p:nvPr>
            <p:ph idx="1" type="body"/>
          </p:nvPr>
        </p:nvSpPr>
        <p:spPr>
          <a:xfrm>
            <a:off x="311150" y="638525"/>
            <a:ext cx="9601200" cy="7182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SzPts val="1800"/>
              <a:buNone/>
            </a:pPr>
            <a:r>
              <a:rPr lang="en-US">
                <a:solidFill>
                  <a:srgbClr val="262626"/>
                </a:solidFill>
                <a:latin typeface="Marcellus"/>
                <a:ea typeface="Marcellus"/>
                <a:cs typeface="Marcellus"/>
                <a:sym typeface="Marcellus"/>
              </a:rPr>
              <a:t>Text to Table using LLMs</a:t>
            </a:r>
            <a:endParaRPr>
              <a:latin typeface="Marcellus"/>
              <a:ea typeface="Marcellus"/>
              <a:cs typeface="Marcellus"/>
              <a:sym typeface="Marcellus"/>
            </a:endParaRPr>
          </a:p>
        </p:txBody>
      </p:sp>
      <p:graphicFrame>
        <p:nvGraphicFramePr>
          <p:cNvPr id="141" name="Google Shape;141;g331908f9646_0_4"/>
          <p:cNvGraphicFramePr/>
          <p:nvPr/>
        </p:nvGraphicFramePr>
        <p:xfrm>
          <a:off x="115250" y="1133475"/>
          <a:ext cx="3000000" cy="3000000"/>
        </p:xfrm>
        <a:graphic>
          <a:graphicData uri="http://schemas.openxmlformats.org/drawingml/2006/table">
            <a:tbl>
              <a:tblPr>
                <a:noFill/>
                <a:tableStyleId>{28C7F0DF-E063-408D-A98F-00D54383DA07}</a:tableStyleId>
              </a:tblPr>
              <a:tblGrid>
                <a:gridCol w="752975"/>
                <a:gridCol w="1305675"/>
                <a:gridCol w="1730225"/>
                <a:gridCol w="1586050"/>
                <a:gridCol w="1273650"/>
                <a:gridCol w="1353750"/>
                <a:gridCol w="752975"/>
                <a:gridCol w="752975"/>
                <a:gridCol w="752975"/>
              </a:tblGrid>
              <a:tr h="16610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Publication (IEEE/Journal)</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0599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ACM International Conference on Information and Knowledge Management (CIKM 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paper introduces Revilio, a system that uses large language models to reconstruct tables from free-form text, especially when column boundaries are lost. It addresses challenges like ensuring semantic and syntactic consistency in table generation.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system first detects headers from text, generates a table sketch using an LLM, and then refines the table using a "generate-and-rank" strategy to ensure syntactic and semantic consistency.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paper evaluates Revilio on multiple datasets, including those containing tables with over 100,000 rows.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system outperforms traditional methods with an accuracy improvement of 5.8–11.3% over neural and symbolic baselines.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It can handle large tables effectively and improves table reconstruction accuracy.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system is primarily designed for scenarios where table column boundaries are lost and may not generalize well to other types of text-to-table conversion tasks.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99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arXiv preprint arXiv:2403.14457</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paper presents a two-stage approach to converting unstructured text into structured tables. It uses a model that generates table structures (headers) and content by asking questions.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First, the system generates the table structure (headers) from text using conditional text generation. Then, it formulates questions based on these headers and uses an LLM to answer them, filling the table with appropriate content.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paper evaluates on datasets like E2E, WikiTableText, and WikiBio, among others.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up to 20% improvement in BERTScores for table content generation tasks compared to previous methods.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approach ensures syntactically valid tables and can utilize large pre-trained models in a zero-shot configuration, which is beneficial for many real-world applications.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model requires high-quality training data and fine-tuning to achieve optimal results, which can be resource-intensive.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5710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Proceedings of the Association for Computational Linguistics (ACL 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paper explores how large language models (LLMs), such as GPT-3, can be used for the text-to-table task without fine-tuning on specific datasets. It evaluates how LLMs can generalize across various input texts and generate valid tables.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LLMs are prompted to generate tables from unstructured text, and the task is evaluated on multiple datasets using zero-shot and few-shot learning techniques.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Datasets like E2E, WikiTableText, and WikiBio are used for evaluation, focusing on different types of text-to-table conversion tasks.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approach demonstrates the capability to generalize well across various datasets, with improvements in output quality compared to previous fine-tuned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need for extensive fine-tuning or specific schema design, making it adaptable to various text formats and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Performance can be inconsistent depending on the complexity and type of text, as LLMs may struggle with non-standard or highly structured data.</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29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VLDB/NeurIPS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Examines how LLMs can generate SQL queries from natural language text using retrieval-augmented generation (RAG).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Implements prompting techniques and fine-tuning on domain-specific tables to improve SQL accuracy.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TabFact, Spider (large-scale tabular question-answering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Fine-tuned models improve SQL accuracy over zero-shot approaches.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LLMs can generalize across domains.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Requires high computational resources; struggles with complex queries​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A picture containing drawing&#10;&#10;Description automatically generated" id="146" name="Google Shape;146;g3317c59f122_0_33"/>
          <p:cNvPicPr preferRelativeResize="0"/>
          <p:nvPr/>
        </p:nvPicPr>
        <p:blipFill rotWithShape="1">
          <a:blip r:embed="rId3">
            <a:alphaModFix/>
          </a:blip>
          <a:srcRect b="0" l="0" r="0" t="0"/>
          <a:stretch/>
        </p:blipFill>
        <p:spPr>
          <a:xfrm>
            <a:off x="1" y="6356347"/>
            <a:ext cx="1999355" cy="499850"/>
          </a:xfrm>
          <a:prstGeom prst="rect">
            <a:avLst/>
          </a:prstGeom>
          <a:noFill/>
          <a:ln>
            <a:noFill/>
          </a:ln>
        </p:spPr>
      </p:pic>
      <p:sp>
        <p:nvSpPr>
          <p:cNvPr id="147" name="Google Shape;147;g3317c59f122_0_33"/>
          <p:cNvSpPr txBox="1"/>
          <p:nvPr>
            <p:ph type="title"/>
          </p:nvPr>
        </p:nvSpPr>
        <p:spPr>
          <a:xfrm>
            <a:off x="0" y="-19750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Background Work / Literature Survey</a:t>
            </a:r>
            <a:endParaRPr/>
          </a:p>
        </p:txBody>
      </p:sp>
      <p:pic>
        <p:nvPicPr>
          <p:cNvPr id="148" name="Google Shape;148;g3317c59f122_0_33"/>
          <p:cNvPicPr preferRelativeResize="0"/>
          <p:nvPr/>
        </p:nvPicPr>
        <p:blipFill rotWithShape="1">
          <a:blip r:embed="rId4">
            <a:alphaModFix/>
          </a:blip>
          <a:srcRect b="0" l="0" r="0" t="0"/>
          <a:stretch/>
        </p:blipFill>
        <p:spPr>
          <a:xfrm>
            <a:off x="11040979" y="0"/>
            <a:ext cx="1151021" cy="6855782"/>
          </a:xfrm>
          <a:prstGeom prst="rect">
            <a:avLst/>
          </a:prstGeom>
          <a:noFill/>
          <a:ln>
            <a:noFill/>
          </a:ln>
        </p:spPr>
      </p:pic>
      <p:pic>
        <p:nvPicPr>
          <p:cNvPr id="149" name="Google Shape;149;g3317c59f122_0_33"/>
          <p:cNvPicPr preferRelativeResize="0"/>
          <p:nvPr/>
        </p:nvPicPr>
        <p:blipFill rotWithShape="1">
          <a:blip r:embed="rId5">
            <a:alphaModFix/>
          </a:blip>
          <a:srcRect b="0" l="0" r="0" t="0"/>
          <a:stretch/>
        </p:blipFill>
        <p:spPr>
          <a:xfrm>
            <a:off x="10515600" y="0"/>
            <a:ext cx="525379" cy="5440679"/>
          </a:xfrm>
          <a:prstGeom prst="rect">
            <a:avLst/>
          </a:prstGeom>
          <a:noFill/>
          <a:ln>
            <a:noFill/>
          </a:ln>
        </p:spPr>
      </p:pic>
      <p:pic>
        <p:nvPicPr>
          <p:cNvPr descr="A close up of a sign&#10;&#10;Description automatically generated" id="150" name="Google Shape;150;g3317c59f122_0_33"/>
          <p:cNvPicPr preferRelativeResize="0"/>
          <p:nvPr/>
        </p:nvPicPr>
        <p:blipFill rotWithShape="1">
          <a:blip r:embed="rId6">
            <a:alphaModFix/>
          </a:blip>
          <a:srcRect b="0" l="0" r="0" t="0"/>
          <a:stretch/>
        </p:blipFill>
        <p:spPr>
          <a:xfrm>
            <a:off x="10370351" y="6358150"/>
            <a:ext cx="670625" cy="499850"/>
          </a:xfrm>
          <a:prstGeom prst="rect">
            <a:avLst/>
          </a:prstGeom>
          <a:noFill/>
          <a:ln>
            <a:noFill/>
          </a:ln>
        </p:spPr>
      </p:pic>
      <p:sp>
        <p:nvSpPr>
          <p:cNvPr id="151" name="Google Shape;151;g3317c59f122_0_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52" name="Google Shape;152;g3317c59f122_0_33"/>
          <p:cNvSpPr txBox="1"/>
          <p:nvPr>
            <p:ph idx="1" type="body"/>
          </p:nvPr>
        </p:nvSpPr>
        <p:spPr>
          <a:xfrm>
            <a:off x="353525" y="2177400"/>
            <a:ext cx="9601200" cy="7182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SzPts val="1800"/>
              <a:buNone/>
            </a:pPr>
            <a:r>
              <a:rPr lang="en-US">
                <a:solidFill>
                  <a:srgbClr val="262626"/>
                </a:solidFill>
                <a:latin typeface="Marcellus"/>
                <a:ea typeface="Marcellus"/>
                <a:cs typeface="Marcellus"/>
                <a:sym typeface="Marcellus"/>
              </a:rPr>
              <a:t>Table to Text</a:t>
            </a:r>
            <a:endParaRPr>
              <a:latin typeface="Marcellus"/>
              <a:ea typeface="Marcellus"/>
              <a:cs typeface="Marcellus"/>
              <a:sym typeface="Marcellus"/>
            </a:endParaRPr>
          </a:p>
        </p:txBody>
      </p:sp>
      <p:sp>
        <p:nvSpPr>
          <p:cNvPr id="153" name="Google Shape;153;g3317c59f122_0_33"/>
          <p:cNvSpPr txBox="1"/>
          <p:nvPr>
            <p:ph idx="1" type="body"/>
          </p:nvPr>
        </p:nvSpPr>
        <p:spPr>
          <a:xfrm>
            <a:off x="396650" y="723500"/>
            <a:ext cx="9601200" cy="7182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SzPts val="1800"/>
              <a:buNone/>
            </a:pPr>
            <a:r>
              <a:rPr lang="en-US">
                <a:solidFill>
                  <a:srgbClr val="262626"/>
                </a:solidFill>
                <a:latin typeface="Marcellus"/>
                <a:ea typeface="Marcellus"/>
                <a:cs typeface="Marcellus"/>
                <a:sym typeface="Marcellus"/>
              </a:rPr>
              <a:t>Text to Table using seq2seq model</a:t>
            </a:r>
            <a:endParaRPr>
              <a:latin typeface="Marcellus"/>
              <a:ea typeface="Marcellus"/>
              <a:cs typeface="Marcellus"/>
              <a:sym typeface="Marcellus"/>
            </a:endParaRPr>
          </a:p>
        </p:txBody>
      </p:sp>
      <p:graphicFrame>
        <p:nvGraphicFramePr>
          <p:cNvPr id="154" name="Google Shape;154;g3317c59f122_0_33"/>
          <p:cNvGraphicFramePr/>
          <p:nvPr/>
        </p:nvGraphicFramePr>
        <p:xfrm>
          <a:off x="130900" y="1342775"/>
          <a:ext cx="3000000" cy="3000000"/>
        </p:xfrm>
        <a:graphic>
          <a:graphicData uri="http://schemas.openxmlformats.org/drawingml/2006/table">
            <a:tbl>
              <a:tblPr>
                <a:noFill/>
                <a:tableStyleId>{28C7F0DF-E063-408D-A98F-00D54383DA07}</a:tableStyleId>
              </a:tblPr>
              <a:tblGrid>
                <a:gridCol w="748400"/>
                <a:gridCol w="1297750"/>
                <a:gridCol w="1719700"/>
                <a:gridCol w="1576400"/>
                <a:gridCol w="1265900"/>
                <a:gridCol w="1345500"/>
                <a:gridCol w="748400"/>
                <a:gridCol w="748400"/>
                <a:gridCol w="748400"/>
              </a:tblGrid>
              <a:tr h="23565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Publication (IEEE/Journal)</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4825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ACL</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converting unstructured text to structured tables using seq2seq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fine-tuned seq2seq models with table constraint and relation embeddings to extract structured data.</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Rotowire, E2E, WikiTableText, WikiBio (various sizes, sports, Wikipedia, open-domain tables).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Seq2seq models outperform RE/NER models; BART-large improves extraction accuracy.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need for predefined schemas; works on long texts.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Struggles with text diversity, reasoning, and large tables​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[5]</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55" name="Google Shape;155;g3317c59f122_0_33"/>
          <p:cNvGraphicFramePr/>
          <p:nvPr/>
        </p:nvGraphicFramePr>
        <p:xfrm>
          <a:off x="130900" y="2742700"/>
          <a:ext cx="3000000" cy="3000000"/>
        </p:xfrm>
        <a:graphic>
          <a:graphicData uri="http://schemas.openxmlformats.org/drawingml/2006/table">
            <a:tbl>
              <a:tblPr>
                <a:noFill/>
                <a:tableStyleId>{28C7F0DF-E063-408D-A98F-00D54383DA07}</a:tableStyleId>
              </a:tblPr>
              <a:tblGrid>
                <a:gridCol w="748400"/>
                <a:gridCol w="1297750"/>
                <a:gridCol w="1719700"/>
                <a:gridCol w="1576400"/>
                <a:gridCol w="1265900"/>
                <a:gridCol w="1345525"/>
                <a:gridCol w="748400"/>
                <a:gridCol w="748400"/>
                <a:gridCol w="748400"/>
              </a:tblGrid>
              <a:tr h="16757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Publication (IEEE/Journal)</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5506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IEEE/Scientific NLP Conference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Focuses on controlled text generation from tabular data with a scientific reasoning component.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Introduces CTRLSciTab dataset and uses a retriever-generator model with external domain-specific knowledge.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CTRLSciTab (8,967 table-description pairs with scientific knowledge).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CTRLSciTabNet (Bart) outperforms GPT-3.5, improving fluency and factuality.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domain-specific knowledge for improved accuracy.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Struggles with hallucination and aligning generated text with scientific facts​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[6]</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56" name="Google Shape;156;g3317c59f122_0_33"/>
          <p:cNvGraphicFramePr/>
          <p:nvPr/>
        </p:nvGraphicFramePr>
        <p:xfrm>
          <a:off x="130900" y="4414238"/>
          <a:ext cx="3000000" cy="3000000"/>
        </p:xfrm>
        <a:graphic>
          <a:graphicData uri="http://schemas.openxmlformats.org/drawingml/2006/table">
            <a:tbl>
              <a:tblPr>
                <a:noFill/>
                <a:tableStyleId>{28C7F0DF-E063-408D-A98F-00D54383DA07}</a:tableStyleId>
              </a:tblPr>
              <a:tblGrid>
                <a:gridCol w="748400"/>
                <a:gridCol w="1297750"/>
                <a:gridCol w="1719725"/>
                <a:gridCol w="1576400"/>
                <a:gridCol w="1265900"/>
                <a:gridCol w="1345525"/>
                <a:gridCol w="748400"/>
                <a:gridCol w="748400"/>
                <a:gridCol w="748400"/>
              </a:tblGrid>
              <a:tr h="1632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Publication (IEEE/Journal)</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74500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Contemporary Accounting Research, Wiley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FinBERT is a domain-specific adaptation of BERT for financial text analysis. It is trained on financial reports, earnings calls, and analyst reports to enhance sentiment classification and financial text understanding.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 Pretrained on a large corpus of financial documents (SEC filings, earnings calls, analyst reports). 2. Fine-tuned on sentiment classification and ESG-related discussions. 3. Compared against traditional ML models (SVM, RF, LSTM, CNN) and general BERT.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Financial filings (SEC 10-K, 10-Q), analyst reports, and 136,578 earnings call transcripts. Total dataset size: 4.9 billion tokens.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88.2% sentiment classification accuracy (higher than LSTM, CNN, and traditional methods). Outperformed BERT in financial text classification, especially with small training samples.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 Improves financial sentiment classification accuracy. 2. Works well with small training datasets. 3. Outperforms traditional ML models and even general BERT for finance applications.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FinBERT, like other deep learning models, lacks interpretability, making its decision process opaque—a key challenge in finance where transparency is crucial.</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[7]</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57" name="Google Shape;157;g3317c59f122_0_33"/>
          <p:cNvSpPr txBox="1"/>
          <p:nvPr>
            <p:ph idx="1" type="body"/>
          </p:nvPr>
        </p:nvSpPr>
        <p:spPr>
          <a:xfrm>
            <a:off x="283200" y="3765013"/>
            <a:ext cx="9601200" cy="7182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SzPts val="1800"/>
              <a:buNone/>
            </a:pPr>
            <a:r>
              <a:rPr lang="en-US">
                <a:solidFill>
                  <a:srgbClr val="262626"/>
                </a:solidFill>
                <a:latin typeface="Marcellus"/>
                <a:ea typeface="Marcellus"/>
                <a:cs typeface="Marcellus"/>
                <a:sym typeface="Marcellus"/>
              </a:rPr>
              <a:t>Extracting Information from Text</a:t>
            </a:r>
            <a:endParaRPr>
              <a:latin typeface="Marcellus"/>
              <a:ea typeface="Marcellus"/>
              <a:cs typeface="Marcellus"/>
              <a:sym typeface="Marcellu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A picture containing drawing&#10;&#10;Description automatically generated" id="162" name="Google Shape;162;g3317c59f122_0_6"/>
          <p:cNvPicPr preferRelativeResize="0"/>
          <p:nvPr/>
        </p:nvPicPr>
        <p:blipFill rotWithShape="1">
          <a:blip r:embed="rId3">
            <a:alphaModFix/>
          </a:blip>
          <a:srcRect b="0" l="0" r="0" t="0"/>
          <a:stretch/>
        </p:blipFill>
        <p:spPr>
          <a:xfrm>
            <a:off x="3" y="6250810"/>
            <a:ext cx="2304650" cy="576175"/>
          </a:xfrm>
          <a:prstGeom prst="rect">
            <a:avLst/>
          </a:prstGeom>
          <a:noFill/>
          <a:ln>
            <a:noFill/>
          </a:ln>
        </p:spPr>
      </p:pic>
      <p:sp>
        <p:nvSpPr>
          <p:cNvPr id="163" name="Google Shape;163;g3317c59f122_0_6"/>
          <p:cNvSpPr txBox="1"/>
          <p:nvPr>
            <p:ph type="title"/>
          </p:nvPr>
        </p:nvSpPr>
        <p:spPr>
          <a:xfrm>
            <a:off x="0" y="-19750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Background Work / Literature Survey</a:t>
            </a:r>
            <a:endParaRPr/>
          </a:p>
        </p:txBody>
      </p:sp>
      <p:pic>
        <p:nvPicPr>
          <p:cNvPr id="164" name="Google Shape;164;g3317c59f122_0_6"/>
          <p:cNvPicPr preferRelativeResize="0"/>
          <p:nvPr/>
        </p:nvPicPr>
        <p:blipFill rotWithShape="1">
          <a:blip r:embed="rId4">
            <a:alphaModFix/>
          </a:blip>
          <a:srcRect b="0" l="0" r="0" t="0"/>
          <a:stretch/>
        </p:blipFill>
        <p:spPr>
          <a:xfrm>
            <a:off x="11040979" y="0"/>
            <a:ext cx="1151021" cy="6855782"/>
          </a:xfrm>
          <a:prstGeom prst="rect">
            <a:avLst/>
          </a:prstGeom>
          <a:noFill/>
          <a:ln>
            <a:noFill/>
          </a:ln>
        </p:spPr>
      </p:pic>
      <p:pic>
        <p:nvPicPr>
          <p:cNvPr id="165" name="Google Shape;165;g3317c59f122_0_6"/>
          <p:cNvPicPr preferRelativeResize="0"/>
          <p:nvPr/>
        </p:nvPicPr>
        <p:blipFill rotWithShape="1">
          <a:blip r:embed="rId5">
            <a:alphaModFix/>
          </a:blip>
          <a:srcRect b="0" l="0" r="0" t="0"/>
          <a:stretch/>
        </p:blipFill>
        <p:spPr>
          <a:xfrm>
            <a:off x="10515600" y="0"/>
            <a:ext cx="525379" cy="5440679"/>
          </a:xfrm>
          <a:prstGeom prst="rect">
            <a:avLst/>
          </a:prstGeom>
          <a:noFill/>
          <a:ln>
            <a:noFill/>
          </a:ln>
        </p:spPr>
      </p:pic>
      <p:sp>
        <p:nvSpPr>
          <p:cNvPr id="166" name="Google Shape;166;g3317c59f122_0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67" name="Google Shape;167;g3317c59f122_0_6"/>
          <p:cNvGraphicFramePr/>
          <p:nvPr/>
        </p:nvGraphicFramePr>
        <p:xfrm>
          <a:off x="165100" y="1150463"/>
          <a:ext cx="3000000" cy="3000000"/>
        </p:xfrm>
        <a:graphic>
          <a:graphicData uri="http://schemas.openxmlformats.org/drawingml/2006/table">
            <a:tbl>
              <a:tblPr>
                <a:noFill/>
                <a:tableStyleId>{28C7F0DF-E063-408D-A98F-00D54383DA07}</a:tableStyleId>
              </a:tblPr>
              <a:tblGrid>
                <a:gridCol w="752775"/>
                <a:gridCol w="1305325"/>
                <a:gridCol w="1729750"/>
                <a:gridCol w="1585600"/>
                <a:gridCol w="1273300"/>
                <a:gridCol w="1353375"/>
                <a:gridCol w="752775"/>
                <a:gridCol w="752775"/>
                <a:gridCol w="752775"/>
              </a:tblGrid>
              <a:tr h="15057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Publication (IEEE/Journal)</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8996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Journal of Big Data</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paper evaluates the effectiveness of BERT embeddings in text clustering tasks, comparing them with traditional TF-IDF representations.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study applies BERT to generate text embeddings and compares clustering performance using algorithms like k-means and deep embedded clustering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Utilized three popular text clustering datasets: AG News, DBpedia, and 20 Newsgroups.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BERT-based representations outperformed TF-IDF in 28 out of 36 metrics, including clustering accuracy (ACC), normalized mutual information (NMI), and adjusted rand index (ARI).</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BERT captures contextual information, leading to improved clustering performance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study focuses on unsupervised learning; results may vary with different clustering algorithms.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[8]</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913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IEEE Access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survey provides a comprehensive overview of text representation methods in NLP, from early techniques to advanced embeddings.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paper reviews various text representation techniques, discussing their evolution, applications, and performance in NLP tasks.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(survey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(survey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Offers a detailed understanding of the progression and applications of text representation techniques.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As a survey, it doesn't provide experimental validations or comparisons.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[9]</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996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2020</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IEEE Transactions on Knowledge and Data Engineering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review focuses on graph-based methods for text representation and matching, discussing their applications and future research directions.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paper analyzes various graph-based text representation techniques, their methodologies, and effectiveness in tasks like text matching and retrieval.</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(review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(review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Highlights the potential of graph-based representations in capturing complex relationships in text.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Lacks experimental comparisons; primarily theoretical analysis.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[10]</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913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arXiv preprint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paper explores challenges and trends in representing and querying knowledge extracted from text using graph-based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authors discuss integrating linguistics, NLP, and graph databases to transform unstructured text into structured knowledge representations.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(conceptual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(conceptual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Provides insights into combining multiple disciplines for effective knowledge representation.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Conceptual framework without empirical validation.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996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arXiv preprint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study introduces a model to handle heterogeneous textual datasets by leveraging context, semantic, and syntactic information.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proposed model integrates multiple linguistic features to enhance information extraction from diverse text sources.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Evaluated on datasets with varying sizes and types to test adaptability.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Demonstrated improved extraction of meaningful information across diverse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Enhances processing of heterogeneous textual data by considering multiple linguistic aspects.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May require complex integration of various linguistic features; scalability needs further assessment.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A close up of a sign&#10;&#10;Description automatically generated" id="168" name="Google Shape;168;g3317c59f122_0_6"/>
          <p:cNvPicPr preferRelativeResize="0"/>
          <p:nvPr/>
        </p:nvPicPr>
        <p:blipFill rotWithShape="1">
          <a:blip r:embed="rId6">
            <a:alphaModFix/>
          </a:blip>
          <a:srcRect b="0" l="0" r="0" t="0"/>
          <a:stretch/>
        </p:blipFill>
        <p:spPr>
          <a:xfrm>
            <a:off x="10267965" y="6250799"/>
            <a:ext cx="773009" cy="576175"/>
          </a:xfrm>
          <a:prstGeom prst="rect">
            <a:avLst/>
          </a:prstGeom>
          <a:noFill/>
          <a:ln>
            <a:noFill/>
          </a:ln>
        </p:spPr>
      </p:pic>
      <p:sp>
        <p:nvSpPr>
          <p:cNvPr id="169" name="Google Shape;169;g3317c59f122_0_6"/>
          <p:cNvSpPr txBox="1"/>
          <p:nvPr>
            <p:ph idx="1" type="body"/>
          </p:nvPr>
        </p:nvSpPr>
        <p:spPr>
          <a:xfrm>
            <a:off x="423775" y="662938"/>
            <a:ext cx="9601200" cy="7182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SzPts val="1800"/>
              <a:buNone/>
            </a:pPr>
            <a:r>
              <a:rPr lang="en-US">
                <a:solidFill>
                  <a:srgbClr val="262626"/>
                </a:solidFill>
                <a:latin typeface="Marcellus"/>
                <a:ea typeface="Marcellus"/>
                <a:cs typeface="Marcellus"/>
                <a:sym typeface="Marcellus"/>
              </a:rPr>
              <a:t>Processing Techniques for Text</a:t>
            </a:r>
            <a:endParaRPr>
              <a:latin typeface="Marcellus"/>
              <a:ea typeface="Marcellus"/>
              <a:cs typeface="Marcellus"/>
              <a:sym typeface="Marcellu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32f46d97168_0_130"/>
          <p:cNvSpPr txBox="1"/>
          <p:nvPr>
            <p:ph type="title"/>
          </p:nvPr>
        </p:nvSpPr>
        <p:spPr>
          <a:xfrm>
            <a:off x="0" y="-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Outcomes of Background Work/Literature Survey</a:t>
            </a:r>
            <a:endParaRPr sz="3600">
              <a:solidFill>
                <a:srgbClr val="C00000"/>
              </a:solidFill>
              <a:latin typeface="Marcellus"/>
              <a:ea typeface="Marcellus"/>
              <a:cs typeface="Marcellus"/>
              <a:sym typeface="Marcellus"/>
            </a:endParaRPr>
          </a:p>
        </p:txBody>
      </p:sp>
      <p:pic>
        <p:nvPicPr>
          <p:cNvPr id="175" name="Google Shape;175;g32f46d97168_0_130"/>
          <p:cNvPicPr preferRelativeResize="0"/>
          <p:nvPr/>
        </p:nvPicPr>
        <p:blipFill rotWithShape="1">
          <a:blip r:embed="rId3">
            <a:alphaModFix/>
          </a:blip>
          <a:srcRect b="0" l="0" r="0" t="0"/>
          <a:stretch/>
        </p:blipFill>
        <p:spPr>
          <a:xfrm>
            <a:off x="11040979" y="0"/>
            <a:ext cx="1151021" cy="6855782"/>
          </a:xfrm>
          <a:prstGeom prst="rect">
            <a:avLst/>
          </a:prstGeom>
          <a:noFill/>
          <a:ln>
            <a:noFill/>
          </a:ln>
        </p:spPr>
      </p:pic>
      <p:pic>
        <p:nvPicPr>
          <p:cNvPr id="176" name="Google Shape;176;g32f46d97168_0_130"/>
          <p:cNvPicPr preferRelativeResize="0"/>
          <p:nvPr/>
        </p:nvPicPr>
        <p:blipFill rotWithShape="1">
          <a:blip r:embed="rId4">
            <a:alphaModFix/>
          </a:blip>
          <a:srcRect b="0" l="0" r="0" t="0"/>
          <a:stretch/>
        </p:blipFill>
        <p:spPr>
          <a:xfrm>
            <a:off x="10515600" y="0"/>
            <a:ext cx="525379" cy="5440679"/>
          </a:xfrm>
          <a:prstGeom prst="rect">
            <a:avLst/>
          </a:prstGeom>
          <a:noFill/>
          <a:ln>
            <a:noFill/>
          </a:ln>
        </p:spPr>
      </p:pic>
      <p:pic>
        <p:nvPicPr>
          <p:cNvPr descr="A close up of a sign&#10;&#10;Description automatically generated" id="177" name="Google Shape;177;g32f46d97168_0_130"/>
          <p:cNvPicPr preferRelativeResize="0"/>
          <p:nvPr/>
        </p:nvPicPr>
        <p:blipFill rotWithShape="1">
          <a:blip r:embed="rId5">
            <a:alphaModFix/>
          </a:blip>
          <a:srcRect b="0" l="0" r="0" t="0"/>
          <a:stretch/>
        </p:blipFill>
        <p:spPr>
          <a:xfrm>
            <a:off x="9901584" y="5887634"/>
            <a:ext cx="868683" cy="647487"/>
          </a:xfrm>
          <a:prstGeom prst="rect">
            <a:avLst/>
          </a:prstGeom>
          <a:noFill/>
          <a:ln>
            <a:noFill/>
          </a:ln>
        </p:spPr>
      </p:pic>
      <p:pic>
        <p:nvPicPr>
          <p:cNvPr descr="A picture containing drawing&#10;&#10;Description automatically generated" id="178" name="Google Shape;178;g32f46d97168_0_130"/>
          <p:cNvPicPr preferRelativeResize="0"/>
          <p:nvPr/>
        </p:nvPicPr>
        <p:blipFill rotWithShape="1">
          <a:blip r:embed="rId6">
            <a:alphaModFix/>
          </a:blip>
          <a:srcRect b="0" l="0" r="0" t="0"/>
          <a:stretch/>
        </p:blipFill>
        <p:spPr>
          <a:xfrm>
            <a:off x="191452" y="5887634"/>
            <a:ext cx="3245735" cy="811434"/>
          </a:xfrm>
          <a:prstGeom prst="rect">
            <a:avLst/>
          </a:prstGeom>
          <a:noFill/>
          <a:ln>
            <a:noFill/>
          </a:ln>
        </p:spPr>
      </p:pic>
      <p:sp>
        <p:nvSpPr>
          <p:cNvPr id="179" name="Google Shape;179;g32f46d97168_0_130"/>
          <p:cNvSpPr txBox="1"/>
          <p:nvPr/>
        </p:nvSpPr>
        <p:spPr>
          <a:xfrm flipH="1">
            <a:off x="284400" y="1095125"/>
            <a:ext cx="9946800" cy="40635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00000"/>
              </a:lnSpc>
              <a:spcBef>
                <a:spcPts val="0"/>
              </a:spcBef>
              <a:spcAft>
                <a:spcPts val="0"/>
              </a:spcAft>
              <a:buClr>
                <a:schemeClr val="dk1"/>
              </a:buClr>
              <a:buSzPts val="1800"/>
              <a:buFont typeface="Marcellus"/>
              <a:buChar char="●"/>
            </a:pPr>
            <a:r>
              <a:rPr b="0" i="0" lang="en-US" sz="2800" u="none" cap="none" strike="noStrike">
                <a:solidFill>
                  <a:schemeClr val="dk1"/>
                </a:solidFill>
                <a:latin typeface="Marcellus"/>
                <a:ea typeface="Marcellus"/>
                <a:cs typeface="Marcellus"/>
                <a:sym typeface="Marcellus"/>
              </a:rPr>
              <a:t>Rather than textual representation </a:t>
            </a:r>
            <a:r>
              <a:rPr b="1" i="0" lang="en-US" sz="2800" u="none" cap="none" strike="noStrike">
                <a:solidFill>
                  <a:schemeClr val="dk1"/>
                </a:solidFill>
                <a:latin typeface="Marcellus"/>
                <a:ea typeface="Marcellus"/>
                <a:cs typeface="Marcellus"/>
                <a:sym typeface="Marcellus"/>
              </a:rPr>
              <a:t>visual representation of data is easy to interpret.</a:t>
            </a:r>
            <a:endParaRPr b="1" i="0" sz="2800" u="none" cap="none" strike="noStrike">
              <a:solidFill>
                <a:schemeClr val="dk1"/>
              </a:solidFill>
              <a:latin typeface="Marcellus"/>
              <a:ea typeface="Marcellus"/>
              <a:cs typeface="Marcellus"/>
              <a:sym typeface="Marcellus"/>
            </a:endParaRPr>
          </a:p>
          <a:p>
            <a:pPr indent="0" lvl="0" marL="91440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Marcellus"/>
              <a:ea typeface="Marcellus"/>
              <a:cs typeface="Marcellus"/>
              <a:sym typeface="Marcellus"/>
            </a:endParaRPr>
          </a:p>
          <a:p>
            <a:pPr indent="-342900" lvl="0" marL="457200" marR="0" rtl="0" algn="just">
              <a:lnSpc>
                <a:spcPct val="100000"/>
              </a:lnSpc>
              <a:spcBef>
                <a:spcPts val="0"/>
              </a:spcBef>
              <a:spcAft>
                <a:spcPts val="0"/>
              </a:spcAft>
              <a:buClr>
                <a:schemeClr val="dk1"/>
              </a:buClr>
              <a:buSzPts val="1800"/>
              <a:buFont typeface="Marcellus"/>
              <a:buChar char="●"/>
            </a:pPr>
            <a:r>
              <a:rPr b="0" i="0" lang="en-US" sz="2800" u="none" cap="none" strike="noStrike">
                <a:solidFill>
                  <a:schemeClr val="dk1"/>
                </a:solidFill>
                <a:latin typeface="Marcellus"/>
                <a:ea typeface="Marcellus"/>
                <a:cs typeface="Marcellus"/>
                <a:sym typeface="Marcellus"/>
              </a:rPr>
              <a:t>Several attempts to </a:t>
            </a:r>
            <a:r>
              <a:rPr b="1" i="0" lang="en-US" sz="2800" u="none" cap="none" strike="noStrike">
                <a:solidFill>
                  <a:schemeClr val="dk1"/>
                </a:solidFill>
                <a:latin typeface="Marcellus"/>
                <a:ea typeface="Marcellus"/>
                <a:cs typeface="Marcellus"/>
                <a:sym typeface="Marcellus"/>
              </a:rPr>
              <a:t>process tex</a:t>
            </a:r>
            <a:r>
              <a:rPr b="0" i="0" lang="en-US" sz="2800" u="none" cap="none" strike="noStrike">
                <a:solidFill>
                  <a:schemeClr val="dk1"/>
                </a:solidFill>
                <a:latin typeface="Marcellus"/>
                <a:ea typeface="Marcellus"/>
                <a:cs typeface="Marcellus"/>
                <a:sym typeface="Marcellus"/>
              </a:rPr>
              <a:t>t have been made such as text clustering and extracting important information from text using BERT model.</a:t>
            </a:r>
            <a:endParaRPr b="0" i="0" sz="2800" u="none" cap="none" strike="noStrike">
              <a:solidFill>
                <a:schemeClr val="dk1"/>
              </a:solidFill>
              <a:latin typeface="Marcellus"/>
              <a:ea typeface="Marcellus"/>
              <a:cs typeface="Marcellus"/>
              <a:sym typeface="Marcellus"/>
            </a:endParaRPr>
          </a:p>
          <a:p>
            <a:pPr indent="0" lvl="0" marL="91440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Marcellus"/>
              <a:ea typeface="Marcellus"/>
              <a:cs typeface="Marcellus"/>
              <a:sym typeface="Marcellus"/>
            </a:endParaRPr>
          </a:p>
          <a:p>
            <a:pPr indent="-342900" lvl="0" marL="457200" marR="0" rtl="0" algn="just">
              <a:lnSpc>
                <a:spcPct val="100000"/>
              </a:lnSpc>
              <a:spcBef>
                <a:spcPts val="0"/>
              </a:spcBef>
              <a:spcAft>
                <a:spcPts val="0"/>
              </a:spcAft>
              <a:buClr>
                <a:schemeClr val="dk1"/>
              </a:buClr>
              <a:buSzPts val="1800"/>
              <a:buFont typeface="Marcellus"/>
              <a:buChar char="●"/>
            </a:pPr>
            <a:r>
              <a:rPr b="0" i="0" lang="en-US" sz="2800" u="none" cap="none" strike="noStrike">
                <a:solidFill>
                  <a:schemeClr val="dk1"/>
                </a:solidFill>
                <a:latin typeface="Marcellus"/>
                <a:ea typeface="Marcellus"/>
                <a:cs typeface="Marcellus"/>
                <a:sym typeface="Marcellus"/>
              </a:rPr>
              <a:t>Text to visualization attempts have been made; </a:t>
            </a:r>
            <a:r>
              <a:rPr b="1" i="0" lang="en-US" sz="2800" u="none" cap="none" strike="noStrike">
                <a:solidFill>
                  <a:schemeClr val="dk1"/>
                </a:solidFill>
                <a:latin typeface="Marcellus"/>
                <a:ea typeface="Marcellus"/>
                <a:cs typeface="Marcellus"/>
                <a:sym typeface="Marcellus"/>
              </a:rPr>
              <a:t>table to visualization</a:t>
            </a:r>
            <a:r>
              <a:rPr b="0" i="0" lang="en-US" sz="2800" u="none" cap="none" strike="noStrike">
                <a:solidFill>
                  <a:schemeClr val="dk1"/>
                </a:solidFill>
                <a:latin typeface="Marcellus"/>
                <a:ea typeface="Marcellus"/>
                <a:cs typeface="Marcellus"/>
                <a:sym typeface="Marcellus"/>
              </a:rPr>
              <a:t> can be done using LLM.</a:t>
            </a:r>
            <a:endParaRPr b="0" i="0" sz="2800" u="none" cap="none" strike="noStrike">
              <a:solidFill>
                <a:schemeClr val="dk1"/>
              </a:solidFill>
              <a:latin typeface="Marcellus"/>
              <a:ea typeface="Marcellus"/>
              <a:cs typeface="Marcellus"/>
              <a:sym typeface="Marcellus"/>
            </a:endParaRPr>
          </a:p>
        </p:txBody>
      </p:sp>
      <p:sp>
        <p:nvSpPr>
          <p:cNvPr id="180" name="Google Shape;180;g32f46d97168_0_1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379427fd9a_0_1"/>
          <p:cNvSpPr txBox="1"/>
          <p:nvPr>
            <p:ph type="title"/>
          </p:nvPr>
        </p:nvSpPr>
        <p:spPr>
          <a:xfrm>
            <a:off x="0" y="0"/>
            <a:ext cx="11040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Scope - Functional Requirements</a:t>
            </a:r>
            <a:endParaRPr sz="3600">
              <a:solidFill>
                <a:srgbClr val="C00000"/>
              </a:solidFill>
              <a:latin typeface="Marcellus"/>
              <a:ea typeface="Marcellus"/>
              <a:cs typeface="Marcellus"/>
              <a:sym typeface="Marcellus"/>
            </a:endParaRPr>
          </a:p>
        </p:txBody>
      </p:sp>
      <p:sp>
        <p:nvSpPr>
          <p:cNvPr id="186" name="Google Shape;186;g3379427fd9a_0_1"/>
          <p:cNvSpPr txBox="1"/>
          <p:nvPr>
            <p:ph idx="1" type="body"/>
          </p:nvPr>
        </p:nvSpPr>
        <p:spPr>
          <a:xfrm>
            <a:off x="-1" y="1184325"/>
            <a:ext cx="11040900" cy="44871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Take textual description of </a:t>
            </a:r>
            <a:r>
              <a:rPr b="1" lang="en-US">
                <a:solidFill>
                  <a:srgbClr val="262626"/>
                </a:solidFill>
                <a:latin typeface="Marcellus"/>
                <a:ea typeface="Marcellus"/>
                <a:cs typeface="Marcellus"/>
                <a:sym typeface="Marcellus"/>
              </a:rPr>
              <a:t>numerical data as user input</a:t>
            </a:r>
            <a:endParaRPr b="1">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b="1" lang="en-US">
                <a:solidFill>
                  <a:srgbClr val="262626"/>
                </a:solidFill>
                <a:latin typeface="Marcellus"/>
                <a:ea typeface="Marcellus"/>
                <a:cs typeface="Marcellus"/>
                <a:sym typeface="Marcellus"/>
              </a:rPr>
              <a:t>Convert</a:t>
            </a:r>
            <a:r>
              <a:rPr lang="en-US">
                <a:solidFill>
                  <a:srgbClr val="262626"/>
                </a:solidFill>
                <a:latin typeface="Marcellus"/>
                <a:ea typeface="Marcellus"/>
                <a:cs typeface="Marcellus"/>
                <a:sym typeface="Marcellus"/>
              </a:rPr>
              <a:t> the </a:t>
            </a:r>
            <a:r>
              <a:rPr b="1" lang="en-US">
                <a:solidFill>
                  <a:srgbClr val="262626"/>
                </a:solidFill>
                <a:latin typeface="Marcellus"/>
                <a:ea typeface="Marcellus"/>
                <a:cs typeface="Marcellus"/>
                <a:sym typeface="Marcellus"/>
              </a:rPr>
              <a:t>inputted</a:t>
            </a:r>
            <a:r>
              <a:rPr lang="en-US">
                <a:solidFill>
                  <a:srgbClr val="262626"/>
                </a:solidFill>
                <a:latin typeface="Marcellus"/>
                <a:ea typeface="Marcellus"/>
                <a:cs typeface="Marcellus"/>
                <a:sym typeface="Marcellus"/>
              </a:rPr>
              <a:t> textual description of numerical </a:t>
            </a:r>
            <a:r>
              <a:rPr b="1" lang="en-US">
                <a:solidFill>
                  <a:srgbClr val="262626"/>
                </a:solidFill>
                <a:latin typeface="Marcellus"/>
                <a:ea typeface="Marcellus"/>
                <a:cs typeface="Marcellus"/>
                <a:sym typeface="Marcellus"/>
              </a:rPr>
              <a:t>data</a:t>
            </a:r>
            <a:r>
              <a:rPr lang="en-US">
                <a:solidFill>
                  <a:srgbClr val="262626"/>
                </a:solidFill>
                <a:latin typeface="Marcellus"/>
                <a:ea typeface="Marcellus"/>
                <a:cs typeface="Marcellus"/>
                <a:sym typeface="Marcellus"/>
              </a:rPr>
              <a:t> to a </a:t>
            </a:r>
            <a:r>
              <a:rPr b="1" lang="en-US">
                <a:solidFill>
                  <a:srgbClr val="262626"/>
                </a:solidFill>
                <a:latin typeface="Marcellus"/>
                <a:ea typeface="Marcellus"/>
                <a:cs typeface="Marcellus"/>
                <a:sym typeface="Marcellus"/>
              </a:rPr>
              <a:t>table</a:t>
            </a:r>
            <a:r>
              <a:rPr lang="en-US">
                <a:solidFill>
                  <a:srgbClr val="262626"/>
                </a:solidFill>
                <a:latin typeface="Marcellus"/>
                <a:ea typeface="Marcellus"/>
                <a:cs typeface="Marcellus"/>
                <a:sym typeface="Marcellus"/>
              </a:rPr>
              <a:t> using LLM</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Build a RAG model to </a:t>
            </a:r>
            <a:r>
              <a:rPr b="1" lang="en-US">
                <a:solidFill>
                  <a:srgbClr val="262626"/>
                </a:solidFill>
                <a:latin typeface="Marcellus"/>
                <a:ea typeface="Marcellus"/>
                <a:cs typeface="Marcellus"/>
                <a:sym typeface="Marcellus"/>
              </a:rPr>
              <a:t>identify the possible visualization type</a:t>
            </a:r>
            <a:r>
              <a:rPr lang="en-US">
                <a:solidFill>
                  <a:srgbClr val="262626"/>
                </a:solidFill>
                <a:latin typeface="Marcellus"/>
                <a:ea typeface="Marcellus"/>
                <a:cs typeface="Marcellus"/>
                <a:sym typeface="Marcellus"/>
              </a:rPr>
              <a:t> </a:t>
            </a:r>
            <a:r>
              <a:rPr b="1" lang="en-US">
                <a:solidFill>
                  <a:srgbClr val="262626"/>
                </a:solidFill>
                <a:latin typeface="Marcellus"/>
                <a:ea typeface="Marcellus"/>
                <a:cs typeface="Marcellus"/>
                <a:sym typeface="Marcellus"/>
              </a:rPr>
              <a:t>(bar chart, pie chart, line chart)</a:t>
            </a:r>
            <a:r>
              <a:rPr lang="en-US">
                <a:solidFill>
                  <a:srgbClr val="262626"/>
                </a:solidFill>
                <a:latin typeface="Marcellus"/>
                <a:ea typeface="Marcellus"/>
                <a:cs typeface="Marcellus"/>
                <a:sym typeface="Marcellus"/>
              </a:rPr>
              <a:t> for the inputted tabular data</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b="1" lang="en-US">
                <a:solidFill>
                  <a:srgbClr val="262626"/>
                </a:solidFill>
                <a:latin typeface="Marcellus"/>
                <a:ea typeface="Marcellus"/>
                <a:cs typeface="Marcellus"/>
                <a:sym typeface="Marcellus"/>
              </a:rPr>
              <a:t>Generate 2D visualization</a:t>
            </a:r>
            <a:endParaRPr b="1">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b="1" lang="en-US">
                <a:solidFill>
                  <a:srgbClr val="262626"/>
                </a:solidFill>
                <a:latin typeface="Marcellus"/>
                <a:ea typeface="Marcellus"/>
                <a:cs typeface="Marcellus"/>
                <a:sym typeface="Marcellus"/>
              </a:rPr>
              <a:t>Generate 3D VR visualization</a:t>
            </a:r>
            <a:r>
              <a:rPr lang="en-US">
                <a:solidFill>
                  <a:srgbClr val="262626"/>
                </a:solidFill>
                <a:latin typeface="Marcellus"/>
                <a:ea typeface="Marcellus"/>
                <a:cs typeface="Marcellus"/>
                <a:sym typeface="Marcellus"/>
              </a:rPr>
              <a:t> from the 2D visualization</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b="1" lang="en-US">
                <a:solidFill>
                  <a:srgbClr val="262626"/>
                </a:solidFill>
                <a:latin typeface="Marcellus"/>
                <a:ea typeface="Marcellus"/>
                <a:cs typeface="Marcellus"/>
                <a:sym typeface="Marcellus"/>
              </a:rPr>
              <a:t>Enable user interaction</a:t>
            </a:r>
            <a:r>
              <a:rPr lang="en-US">
                <a:solidFill>
                  <a:srgbClr val="262626"/>
                </a:solidFill>
                <a:latin typeface="Marcellus"/>
                <a:ea typeface="Marcellus"/>
                <a:cs typeface="Marcellus"/>
                <a:sym typeface="Marcellus"/>
              </a:rPr>
              <a:t> </a:t>
            </a:r>
            <a:r>
              <a:rPr b="1" lang="en-US">
                <a:solidFill>
                  <a:srgbClr val="262626"/>
                </a:solidFill>
                <a:latin typeface="Marcellus"/>
                <a:ea typeface="Marcellus"/>
                <a:cs typeface="Marcellus"/>
                <a:sym typeface="Marcellus"/>
              </a:rPr>
              <a:t>in VR</a:t>
            </a:r>
            <a:r>
              <a:rPr lang="en-US">
                <a:solidFill>
                  <a:srgbClr val="262626"/>
                </a:solidFill>
                <a:latin typeface="Marcellus"/>
                <a:ea typeface="Marcellus"/>
                <a:cs typeface="Marcellus"/>
                <a:sym typeface="Marcellus"/>
              </a:rPr>
              <a:t>, allowing filtering, zooming, and scale adjustments.</a:t>
            </a:r>
            <a:endParaRPr>
              <a:solidFill>
                <a:srgbClr val="262626"/>
              </a:solidFill>
              <a:latin typeface="Marcellus"/>
              <a:ea typeface="Marcellus"/>
              <a:cs typeface="Marcellus"/>
              <a:sym typeface="Marcellus"/>
            </a:endParaRPr>
          </a:p>
        </p:txBody>
      </p:sp>
      <p:pic>
        <p:nvPicPr>
          <p:cNvPr id="187" name="Google Shape;187;g3379427fd9a_0_1"/>
          <p:cNvPicPr preferRelativeResize="0"/>
          <p:nvPr/>
        </p:nvPicPr>
        <p:blipFill rotWithShape="1">
          <a:blip r:embed="rId3">
            <a:alphaModFix/>
          </a:blip>
          <a:srcRect b="0" l="0" r="0" t="0"/>
          <a:stretch/>
        </p:blipFill>
        <p:spPr>
          <a:xfrm>
            <a:off x="11040979" y="0"/>
            <a:ext cx="1151021" cy="6855782"/>
          </a:xfrm>
          <a:prstGeom prst="rect">
            <a:avLst/>
          </a:prstGeom>
          <a:noFill/>
          <a:ln>
            <a:noFill/>
          </a:ln>
        </p:spPr>
      </p:pic>
      <p:pic>
        <p:nvPicPr>
          <p:cNvPr id="188" name="Google Shape;188;g3379427fd9a_0_1"/>
          <p:cNvPicPr preferRelativeResize="0"/>
          <p:nvPr/>
        </p:nvPicPr>
        <p:blipFill rotWithShape="1">
          <a:blip r:embed="rId4">
            <a:alphaModFix/>
          </a:blip>
          <a:srcRect b="0" l="0" r="0" t="0"/>
          <a:stretch/>
        </p:blipFill>
        <p:spPr>
          <a:xfrm>
            <a:off x="8153400" y="5696667"/>
            <a:ext cx="525379" cy="1159115"/>
          </a:xfrm>
          <a:prstGeom prst="rect">
            <a:avLst/>
          </a:prstGeom>
          <a:noFill/>
          <a:ln>
            <a:noFill/>
          </a:ln>
        </p:spPr>
      </p:pic>
      <p:pic>
        <p:nvPicPr>
          <p:cNvPr descr="A close up of a sign&#10;&#10;Description automatically generated" id="189" name="Google Shape;189;g3379427fd9a_0_1"/>
          <p:cNvPicPr preferRelativeResize="0"/>
          <p:nvPr/>
        </p:nvPicPr>
        <p:blipFill rotWithShape="1">
          <a:blip r:embed="rId5">
            <a:alphaModFix/>
          </a:blip>
          <a:srcRect b="0" l="0" r="0" t="0"/>
          <a:stretch/>
        </p:blipFill>
        <p:spPr>
          <a:xfrm>
            <a:off x="2829029" y="6000216"/>
            <a:ext cx="868683" cy="647487"/>
          </a:xfrm>
          <a:prstGeom prst="rect">
            <a:avLst/>
          </a:prstGeom>
          <a:noFill/>
          <a:ln>
            <a:noFill/>
          </a:ln>
        </p:spPr>
      </p:pic>
      <p:pic>
        <p:nvPicPr>
          <p:cNvPr id="190" name="Google Shape;190;g3379427fd9a_0_1"/>
          <p:cNvPicPr preferRelativeResize="0"/>
          <p:nvPr/>
        </p:nvPicPr>
        <p:blipFill rotWithShape="1">
          <a:blip r:embed="rId6">
            <a:alphaModFix/>
          </a:blip>
          <a:srcRect b="0" l="0" r="0" t="0"/>
          <a:stretch/>
        </p:blipFill>
        <p:spPr>
          <a:xfrm rot="5400000">
            <a:off x="9288343" y="5088647"/>
            <a:ext cx="1159114" cy="2378242"/>
          </a:xfrm>
          <a:prstGeom prst="rect">
            <a:avLst/>
          </a:prstGeom>
          <a:noFill/>
          <a:ln>
            <a:noFill/>
          </a:ln>
        </p:spPr>
      </p:pic>
      <p:pic>
        <p:nvPicPr>
          <p:cNvPr descr="A picture containing drawing&#10;&#10;Description automatically generated" id="191" name="Google Shape;191;g3379427fd9a_0_1"/>
          <p:cNvPicPr preferRelativeResize="0"/>
          <p:nvPr/>
        </p:nvPicPr>
        <p:blipFill rotWithShape="1">
          <a:blip r:embed="rId7">
            <a:alphaModFix/>
          </a:blip>
          <a:srcRect b="0" l="0" r="0" t="0"/>
          <a:stretch/>
        </p:blipFill>
        <p:spPr>
          <a:xfrm>
            <a:off x="151602" y="6000216"/>
            <a:ext cx="2656122" cy="664030"/>
          </a:xfrm>
          <a:prstGeom prst="rect">
            <a:avLst/>
          </a:prstGeom>
          <a:noFill/>
          <a:ln>
            <a:noFill/>
          </a:ln>
        </p:spPr>
      </p:pic>
      <p:sp>
        <p:nvSpPr>
          <p:cNvPr id="192" name="Google Shape;192;g3379427fd9a_0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2020-04-30T07:52:47Z</dcterms:created>
  <dc:creator>Aditi  Rajani</dc:creator>
</cp:coreProperties>
</file>